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63" r:id="rId2"/>
    <p:sldId id="257" r:id="rId3"/>
    <p:sldId id="731" r:id="rId4"/>
    <p:sldId id="733" r:id="rId5"/>
    <p:sldId id="732" r:id="rId6"/>
    <p:sldId id="726" r:id="rId7"/>
    <p:sldId id="727" r:id="rId8"/>
    <p:sldId id="704" r:id="rId9"/>
    <p:sldId id="735" r:id="rId10"/>
    <p:sldId id="736" r:id="rId11"/>
    <p:sldId id="737" r:id="rId12"/>
    <p:sldId id="738" r:id="rId13"/>
    <p:sldId id="739" r:id="rId14"/>
    <p:sldId id="741" r:id="rId15"/>
    <p:sldId id="740" r:id="rId16"/>
    <p:sldId id="277" r:id="rId17"/>
    <p:sldId id="275" r:id="rId18"/>
    <p:sldId id="276" r:id="rId19"/>
    <p:sldId id="300" r:id="rId20"/>
    <p:sldId id="734" r:id="rId21"/>
    <p:sldId id="301" r:id="rId22"/>
    <p:sldId id="299" r:id="rId23"/>
    <p:sldId id="303" r:id="rId24"/>
    <p:sldId id="266" r:id="rId25"/>
    <p:sldId id="304" r:id="rId26"/>
    <p:sldId id="742" r:id="rId27"/>
    <p:sldId id="308" r:id="rId28"/>
    <p:sldId id="713" r:id="rId29"/>
    <p:sldId id="307" r:id="rId30"/>
    <p:sldId id="291" r:id="rId31"/>
    <p:sldId id="730" r:id="rId32"/>
    <p:sldId id="265" r:id="rId33"/>
    <p:sldId id="706" r:id="rId34"/>
    <p:sldId id="710"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68" d="100"/>
          <a:sy n="68" d="100"/>
        </p:scale>
        <p:origin x="6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u="sng" dirty="0">
                <a:solidFill>
                  <a:schemeClr val="tx1"/>
                </a:solidFill>
              </a:rPr>
              <a:t>HR (1200)</a:t>
            </a:r>
            <a:r>
              <a:rPr lang="en-US" sz="1600" b="1" u="sng" baseline="0" dirty="0">
                <a:solidFill>
                  <a:schemeClr val="tx1"/>
                </a:solidFill>
              </a:rPr>
              <a:t> </a:t>
            </a:r>
            <a:r>
              <a:rPr lang="en-US" sz="1600" b="1" u="sng" dirty="0">
                <a:solidFill>
                  <a:schemeClr val="tx1"/>
                </a:solidFill>
              </a:rPr>
              <a:t>Billet Breakdown (%)</a:t>
            </a:r>
          </a:p>
        </c:rich>
      </c:tx>
      <c:layout>
        <c:manualLayout>
          <c:xMode val="edge"/>
          <c:yMode val="edge"/>
          <c:x val="0.22421697058271636"/>
          <c:y val="2.7799156131443166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101210789686287"/>
          <c:y val="0.19140208995826066"/>
          <c:w val="0.69244019768581977"/>
          <c:h val="0.74203630802688958"/>
        </c:manualLayout>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BEA022D-4548-48F1-A853-1AA3562C0E3A}" type="datetimeFigureOut">
              <a:rPr lang="en-US" smtClean="0"/>
              <a:t>12/5/2022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95AAC2C-52F0-4A77-86C8-C7F1BF0D8DC8}" type="slidenum">
              <a:rPr lang="en-US" smtClean="0"/>
              <a:t>‹#›</a:t>
            </a:fld>
            <a:endParaRPr lang="en-US"/>
          </a:p>
        </p:txBody>
      </p:sp>
    </p:spTree>
    <p:extLst>
      <p:ext uri="{BB962C8B-B14F-4D97-AF65-F5344CB8AC3E}">
        <p14:creationId xmlns:p14="http://schemas.microsoft.com/office/powerpoint/2010/main" val="84795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27241A-FBE3-F54B-B16C-325004244526}" type="datetimeFigureOut">
              <a:rPr lang="en-US" smtClean="0"/>
              <a:t>12/5/2022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AA7792-1BAF-994A-A5BD-90FDEE772D09}" type="slidenum">
              <a:rPr lang="en-US" smtClean="0"/>
              <a:t>‹#›</a:t>
            </a:fld>
            <a:endParaRPr lang="en-US"/>
          </a:p>
        </p:txBody>
      </p:sp>
    </p:spTree>
    <p:extLst>
      <p:ext uri="{BB962C8B-B14F-4D97-AF65-F5344CB8AC3E}">
        <p14:creationId xmlns:p14="http://schemas.microsoft.com/office/powerpoint/2010/main" val="2984831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Officer slide use, shuffle or delete to support your visual content.</a:t>
            </a:r>
          </a:p>
          <a:p>
            <a:endParaRPr lang="en-US" dirty="0"/>
          </a:p>
        </p:txBody>
      </p:sp>
      <p:sp>
        <p:nvSpPr>
          <p:cNvPr id="4" name="Slide Number Placeholder 3"/>
          <p:cNvSpPr>
            <a:spLocks noGrp="1"/>
          </p:cNvSpPr>
          <p:nvPr>
            <p:ph type="sldNum" sz="quarter" idx="5"/>
          </p:nvPr>
        </p:nvSpPr>
        <p:spPr/>
        <p:txBody>
          <a:bodyPr/>
          <a:lstStyle/>
          <a:p>
            <a:fld id="{DDAA7792-1BAF-994A-A5BD-90FDEE772D09}" type="slidenum">
              <a:rPr lang="en-US" smtClean="0"/>
              <a:t>1</a:t>
            </a:fld>
            <a:endParaRPr lang="en-US"/>
          </a:p>
        </p:txBody>
      </p:sp>
    </p:spTree>
    <p:extLst>
      <p:ext uri="{BB962C8B-B14F-4D97-AF65-F5344CB8AC3E}">
        <p14:creationId xmlns:p14="http://schemas.microsoft.com/office/powerpoint/2010/main" val="284077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KSAs are most important?</a:t>
            </a:r>
          </a:p>
          <a:p>
            <a:endParaRPr lang="en-US" baseline="0" dirty="0" smtClean="0"/>
          </a:p>
          <a:p>
            <a:pPr marL="228600" indent="-228600">
              <a:buAutoNum type="arabicParenR"/>
            </a:pPr>
            <a:r>
              <a:rPr lang="en-US" baseline="0" dirty="0" smtClean="0"/>
              <a:t>Manpower vs. manning</a:t>
            </a:r>
          </a:p>
          <a:p>
            <a:pPr marL="228600" indent="-228600">
              <a:buAutoNum type="arabicParenR"/>
            </a:pPr>
            <a:endParaRPr lang="en-US" baseline="0" dirty="0" smtClean="0"/>
          </a:p>
          <a:p>
            <a:pPr marL="228600" indent="-228600">
              <a:buAutoNum type="arabicParenR"/>
            </a:pPr>
            <a:r>
              <a:rPr lang="en-US" baseline="0" dirty="0" smtClean="0"/>
              <a:t>Written Communication </a:t>
            </a:r>
          </a:p>
          <a:p>
            <a:pPr marL="228600" indent="-228600">
              <a:buAutoNum type="arabicParenR"/>
            </a:pPr>
            <a:endParaRPr lang="en-US" baseline="0" dirty="0" smtClean="0"/>
          </a:p>
          <a:p>
            <a:pPr marL="228600" indent="-228600">
              <a:buAutoNum type="arabicParenR"/>
            </a:pPr>
            <a:r>
              <a:rPr lang="en-US" baseline="0" dirty="0" smtClean="0"/>
              <a:t>Networking</a:t>
            </a:r>
          </a:p>
          <a:p>
            <a:pPr marL="228600" indent="-228600">
              <a:buAutoNum type="arabicParenR"/>
            </a:pPr>
            <a:endParaRPr lang="en-US" baseline="0" dirty="0" smtClean="0"/>
          </a:p>
          <a:p>
            <a:pPr marL="228600" indent="-228600">
              <a:buAutoNum type="arabicParenR"/>
            </a:pPr>
            <a:r>
              <a:rPr lang="en-US" baseline="0" dirty="0" smtClean="0"/>
              <a:t>Customer-service oriented</a:t>
            </a:r>
          </a:p>
          <a:p>
            <a:pPr marL="228600" indent="-228600">
              <a:buAutoNum type="arabicParenR"/>
            </a:pPr>
            <a:endParaRPr lang="en-US" baseline="0" dirty="0" smtClean="0"/>
          </a:p>
          <a:p>
            <a:pPr marL="228600" indent="-228600">
              <a:buAutoNum type="arabicParenR"/>
            </a:pPr>
            <a:r>
              <a:rPr lang="en-US" baseline="0" dirty="0" smtClean="0"/>
              <a:t>Curiosity to learn</a:t>
            </a:r>
          </a:p>
          <a:p>
            <a:endParaRPr lang="en-US" baseline="0" dirty="0" smtClean="0"/>
          </a:p>
        </p:txBody>
      </p:sp>
      <p:sp>
        <p:nvSpPr>
          <p:cNvPr id="4" name="Slide Number Placeholder 3"/>
          <p:cNvSpPr>
            <a:spLocks noGrp="1"/>
          </p:cNvSpPr>
          <p:nvPr>
            <p:ph type="sldNum" sz="quarter" idx="5"/>
          </p:nvPr>
        </p:nvSpPr>
        <p:spPr/>
        <p:txBody>
          <a:bodyPr/>
          <a:lstStyle/>
          <a:p>
            <a:fld id="{DDAA7792-1BAF-994A-A5BD-90FDEE772D09}" type="slidenum">
              <a:rPr lang="en-US" smtClean="0"/>
              <a:t>10</a:t>
            </a:fld>
            <a:endParaRPr lang="en-US"/>
          </a:p>
        </p:txBody>
      </p:sp>
    </p:spTree>
    <p:extLst>
      <p:ext uri="{BB962C8B-B14F-4D97-AF65-F5344CB8AC3E}">
        <p14:creationId xmlns:p14="http://schemas.microsoft.com/office/powerpoint/2010/main" val="138233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dirty="0" smtClean="0"/>
              <a:t>FR2 category is attached to about 20% of all AD HR billets. This doesn’t mean only 20% of HR officers should be in FR2 track. </a:t>
            </a:r>
          </a:p>
          <a:p>
            <a:pPr lvl="1"/>
            <a:r>
              <a:rPr lang="en-US" sz="1400" dirty="0" smtClean="0"/>
              <a:t>It is essential that Officers in FR2 track have experience in Force Development or Force Management to complement their analytical acumen in FR2 positions at the CDR and CAPT level. </a:t>
            </a:r>
          </a:p>
          <a:p>
            <a:pPr lvl="1"/>
            <a:r>
              <a:rPr lang="en-US" sz="1400" dirty="0" smtClean="0"/>
              <a:t>There are not enough LT billets to build FR2 experts from early in your career. It is not uncommon for your first FR2 billet to be as a LCDR. In fact, my first started at 12 YCS, a point when you will have already declared your Career Track choice. If you are currently pursuing FD or FM, don’t shy away from an FR2 LCDR billet to broaden your experience. You may find it is a great fit for you, and you can request to change your career track. Note, requests of this nature are not currently addressed in business rules, and approval will likely be contingent on approval of both career track leads and HR Flag Officer.</a:t>
            </a:r>
          </a:p>
        </p:txBody>
      </p:sp>
      <p:sp>
        <p:nvSpPr>
          <p:cNvPr id="4" name="Slide Number Placeholder 3"/>
          <p:cNvSpPr>
            <a:spLocks noGrp="1"/>
          </p:cNvSpPr>
          <p:nvPr>
            <p:ph type="sldNum" sz="quarter" idx="5"/>
          </p:nvPr>
        </p:nvSpPr>
        <p:spPr/>
        <p:txBody>
          <a:bodyPr/>
          <a:lstStyle/>
          <a:p>
            <a:fld id="{DDAA7792-1BAF-994A-A5BD-90FDEE772D09}" type="slidenum">
              <a:rPr lang="en-US" smtClean="0"/>
              <a:t>11</a:t>
            </a:fld>
            <a:endParaRPr lang="en-US"/>
          </a:p>
        </p:txBody>
      </p:sp>
    </p:spTree>
    <p:extLst>
      <p:ext uri="{BB962C8B-B14F-4D97-AF65-F5344CB8AC3E}">
        <p14:creationId xmlns:p14="http://schemas.microsoft.com/office/powerpoint/2010/main" val="217899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Multiply and manipulate this slide to fit all your text, video and etc. content</a:t>
            </a:r>
          </a:p>
        </p:txBody>
      </p:sp>
      <p:sp>
        <p:nvSpPr>
          <p:cNvPr id="4" name="Slide Number Placeholder 3"/>
          <p:cNvSpPr>
            <a:spLocks noGrp="1"/>
          </p:cNvSpPr>
          <p:nvPr>
            <p:ph type="sldNum" sz="quarter" idx="5"/>
          </p:nvPr>
        </p:nvSpPr>
        <p:spPr/>
        <p:txBody>
          <a:bodyPr/>
          <a:lstStyle/>
          <a:p>
            <a:fld id="{DDAA7792-1BAF-994A-A5BD-90FDEE772D09}" type="slidenum">
              <a:rPr lang="en-US" smtClean="0"/>
              <a:t>12</a:t>
            </a:fld>
            <a:endParaRPr lang="en-US"/>
          </a:p>
        </p:txBody>
      </p:sp>
    </p:spTree>
    <p:extLst>
      <p:ext uri="{BB962C8B-B14F-4D97-AF65-F5344CB8AC3E}">
        <p14:creationId xmlns:p14="http://schemas.microsoft.com/office/powerpoint/2010/main" val="2454638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RTC Mission: To transform civilians into smartly disciplined, physically fit, basically trained Sailors who are ready for follow-on training and service to the fleet while instilling in them the highest standards of Honor, Courage, and Commitment. </a:t>
            </a:r>
          </a:p>
          <a:p>
            <a:pPr marL="171450" indent="-171450">
              <a:buFontTx/>
              <a:buChar char="-"/>
            </a:pPr>
            <a:r>
              <a:rPr lang="en-US" dirty="0" smtClean="0"/>
              <a:t>OTC Mission: To recruit and hire talented civilians, deliver training and education to transform civilians into Sailors and distribute accession Sailors to the fleet to maximize readiness and ensure mission success; to provide specialized training and educational tools to advance the personal and professional development of Sailors throughout their career; and serve as sole claimant for individual training and education and as the principal advisor to the chief of naval operations and commander, U.S. Fleet Forces Command on training and education related matters.</a:t>
            </a:r>
          </a:p>
          <a:p>
            <a:pPr marL="171450" indent="-171450">
              <a:buFontTx/>
              <a:buChar char="-"/>
            </a:pPr>
            <a:r>
              <a:rPr lang="en-US" baseline="0" dirty="0" smtClean="0"/>
              <a:t>Naval Academy Mission: To develop Midshipmen morally, mentally and physically and to imbue them with the highest ideals of duty, honor and loyalty in order to graduate leaders who are dedicated to a career of naval service and have potential for future development in mind and character to assume the highest responsibilities of command, citizenship and government</a:t>
            </a:r>
          </a:p>
          <a:p>
            <a:pPr marL="171450" indent="-171450">
              <a:buFontTx/>
              <a:buChar char="-"/>
            </a:pPr>
            <a:r>
              <a:rPr lang="en-US" baseline="0" dirty="0" smtClean="0"/>
              <a:t>NAVEDTRA 14300A is the “Navy Instructional Theory” course </a:t>
            </a:r>
            <a:endParaRPr lang="en-US" dirty="0" smtClean="0"/>
          </a:p>
        </p:txBody>
      </p:sp>
      <p:sp>
        <p:nvSpPr>
          <p:cNvPr id="4" name="Slide Number Placeholder 3"/>
          <p:cNvSpPr>
            <a:spLocks noGrp="1"/>
          </p:cNvSpPr>
          <p:nvPr>
            <p:ph type="sldNum" sz="quarter" idx="5"/>
          </p:nvPr>
        </p:nvSpPr>
        <p:spPr/>
        <p:txBody>
          <a:bodyPr/>
          <a:lstStyle/>
          <a:p>
            <a:fld id="{DDAA7792-1BAF-994A-A5BD-90FDEE772D09}" type="slidenum">
              <a:rPr lang="en-US" smtClean="0"/>
              <a:t>13</a:t>
            </a:fld>
            <a:endParaRPr lang="en-US"/>
          </a:p>
        </p:txBody>
      </p:sp>
    </p:spTree>
    <p:extLst>
      <p:ext uri="{BB962C8B-B14F-4D97-AF65-F5344CB8AC3E}">
        <p14:creationId xmlns:p14="http://schemas.microsoft.com/office/powerpoint/2010/main" val="4138574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RTC Mission: To transform civilians into smartly disciplined, physically fit, basically trained Sailors who are ready for follow-on training and service to the fleet while instilling in them the highest standards of Honor, Courage, and Commitment. </a:t>
            </a:r>
          </a:p>
          <a:p>
            <a:pPr marL="171450" indent="-171450">
              <a:buFontTx/>
              <a:buChar char="-"/>
            </a:pPr>
            <a:r>
              <a:rPr lang="en-US" dirty="0" smtClean="0"/>
              <a:t>OTC Mission: To recruit and hire talented civilians, deliver training and education to transform civilians into Sailors and distribute accession Sailors to the fleet to maximize readiness and ensure mission success; to provide specialized training and educational tools to advance the personal and professional development of Sailors throughout their career; and serve as sole claimant for individual training and education and as the principal advisor to the chief of naval operations and commander, U.S. Fleet Forces Command on training and education related matters.</a:t>
            </a:r>
          </a:p>
          <a:p>
            <a:pPr marL="171450" indent="-171450">
              <a:buFontTx/>
              <a:buChar char="-"/>
            </a:pPr>
            <a:r>
              <a:rPr lang="en-US" baseline="0" dirty="0" smtClean="0"/>
              <a:t>Naval Academy Mission: To develop Midshipmen morally, mentally and physically and to imbue them with the highest ideals of duty, honor and loyalty in order to graduate leaders who are dedicated to a career of naval service and have potential for future development in mind and character to assume the highest responsibilities of command, citizenship and government</a:t>
            </a:r>
          </a:p>
          <a:p>
            <a:pPr marL="171450" indent="-171450">
              <a:buFontTx/>
              <a:buChar char="-"/>
            </a:pPr>
            <a:r>
              <a:rPr lang="en-US" baseline="0" dirty="0" smtClean="0"/>
              <a:t>NAVEDTRA 14300A is the “Navy Instructional Theory” course </a:t>
            </a:r>
            <a:endParaRPr lang="en-US" dirty="0" smtClean="0"/>
          </a:p>
        </p:txBody>
      </p:sp>
      <p:sp>
        <p:nvSpPr>
          <p:cNvPr id="4" name="Slide Number Placeholder 3"/>
          <p:cNvSpPr>
            <a:spLocks noGrp="1"/>
          </p:cNvSpPr>
          <p:nvPr>
            <p:ph type="sldNum" sz="quarter" idx="5"/>
          </p:nvPr>
        </p:nvSpPr>
        <p:spPr/>
        <p:txBody>
          <a:bodyPr/>
          <a:lstStyle/>
          <a:p>
            <a:fld id="{DDAA7792-1BAF-994A-A5BD-90FDEE772D09}" type="slidenum">
              <a:rPr lang="en-US" smtClean="0"/>
              <a:t>14</a:t>
            </a:fld>
            <a:endParaRPr lang="en-US"/>
          </a:p>
        </p:txBody>
      </p:sp>
    </p:spTree>
    <p:extLst>
      <p:ext uri="{BB962C8B-B14F-4D97-AF65-F5344CB8AC3E}">
        <p14:creationId xmlns:p14="http://schemas.microsoft.com/office/powerpoint/2010/main" val="4010041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RTC Mission: To transform civilians into smartly disciplined, physically fit, basically trained Sailors who are ready for follow-on training and service to the fleet while instilling in them the highest standards of Honor, Courage, and Commitment. </a:t>
            </a:r>
          </a:p>
          <a:p>
            <a:pPr marL="171450" indent="-171450">
              <a:buFontTx/>
              <a:buChar char="-"/>
            </a:pPr>
            <a:r>
              <a:rPr lang="en-US" dirty="0" smtClean="0"/>
              <a:t>OTC Mission: To recruit and hire talented civilians, deliver training and education to transform civilians into Sailors and distribute accession Sailors to the fleet to maximize readiness and ensure mission success; to provide specialized training and educational tools to advance the personal and professional development of Sailors throughout their career; and serve as sole claimant for individual training and education and as the principal advisor to the chief of naval operations and commander, U.S. Fleet Forces Command on training and education related matters.</a:t>
            </a:r>
          </a:p>
          <a:p>
            <a:pPr marL="171450" indent="-171450">
              <a:buFontTx/>
              <a:buChar char="-"/>
            </a:pPr>
            <a:r>
              <a:rPr lang="en-US" baseline="0" dirty="0" smtClean="0"/>
              <a:t>Naval Academy Mission: To develop Midshipmen morally, mentally and physically and to imbue them with the highest ideals of duty, honor and loyalty in order to graduate leaders who are dedicated to a career of naval service and have potential for future development in mind and character to assume the highest responsibilities of command, citizenship and government</a:t>
            </a:r>
          </a:p>
          <a:p>
            <a:pPr marL="171450" indent="-171450">
              <a:buFontTx/>
              <a:buChar char="-"/>
            </a:pPr>
            <a:r>
              <a:rPr lang="en-US" baseline="0" dirty="0" smtClean="0"/>
              <a:t>NAVEDTRA 14300A is the “Navy Instructional Theory” course </a:t>
            </a:r>
            <a:endParaRPr lang="en-US" dirty="0" smtClean="0"/>
          </a:p>
        </p:txBody>
      </p:sp>
      <p:sp>
        <p:nvSpPr>
          <p:cNvPr id="4" name="Slide Number Placeholder 3"/>
          <p:cNvSpPr>
            <a:spLocks noGrp="1"/>
          </p:cNvSpPr>
          <p:nvPr>
            <p:ph type="sldNum" sz="quarter" idx="5"/>
          </p:nvPr>
        </p:nvSpPr>
        <p:spPr/>
        <p:txBody>
          <a:bodyPr/>
          <a:lstStyle/>
          <a:p>
            <a:fld id="{DDAA7792-1BAF-994A-A5BD-90FDEE772D09}" type="slidenum">
              <a:rPr lang="en-US" smtClean="0"/>
              <a:t>15</a:t>
            </a:fld>
            <a:endParaRPr lang="en-US"/>
          </a:p>
        </p:txBody>
      </p:sp>
    </p:spTree>
    <p:extLst>
      <p:ext uri="{BB962C8B-B14F-4D97-AF65-F5344CB8AC3E}">
        <p14:creationId xmlns:p14="http://schemas.microsoft.com/office/powerpoint/2010/main" val="3884012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Multiply and manipulate this slide to fit all your text, video and etc. content</a:t>
            </a:r>
          </a:p>
        </p:txBody>
      </p:sp>
      <p:sp>
        <p:nvSpPr>
          <p:cNvPr id="4" name="Slide Number Placeholder 3"/>
          <p:cNvSpPr>
            <a:spLocks noGrp="1"/>
          </p:cNvSpPr>
          <p:nvPr>
            <p:ph type="sldNum" sz="quarter" idx="5"/>
          </p:nvPr>
        </p:nvSpPr>
        <p:spPr/>
        <p:txBody>
          <a:bodyPr/>
          <a:lstStyle/>
          <a:p>
            <a:fld id="{DDAA7792-1BAF-994A-A5BD-90FDEE772D09}" type="slidenum">
              <a:rPr lang="en-US" smtClean="0"/>
              <a:t>16</a:t>
            </a:fld>
            <a:endParaRPr lang="en-US"/>
          </a:p>
        </p:txBody>
      </p:sp>
    </p:spTree>
    <p:extLst>
      <p:ext uri="{BB962C8B-B14F-4D97-AF65-F5344CB8AC3E}">
        <p14:creationId xmlns:p14="http://schemas.microsoft.com/office/powerpoint/2010/main" val="2332940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Multiply and manipulate this slide to fit all your text, video and etc. content</a:t>
            </a:r>
          </a:p>
        </p:txBody>
      </p:sp>
      <p:sp>
        <p:nvSpPr>
          <p:cNvPr id="4" name="Slide Number Placeholder 3"/>
          <p:cNvSpPr>
            <a:spLocks noGrp="1"/>
          </p:cNvSpPr>
          <p:nvPr>
            <p:ph type="sldNum" sz="quarter" idx="5"/>
          </p:nvPr>
        </p:nvSpPr>
        <p:spPr/>
        <p:txBody>
          <a:bodyPr/>
          <a:lstStyle/>
          <a:p>
            <a:fld id="{DDAA7792-1BAF-994A-A5BD-90FDEE772D09}" type="slidenum">
              <a:rPr lang="en-US" smtClean="0"/>
              <a:t>17</a:t>
            </a:fld>
            <a:endParaRPr lang="en-US"/>
          </a:p>
        </p:txBody>
      </p:sp>
    </p:spTree>
    <p:extLst>
      <p:ext uri="{BB962C8B-B14F-4D97-AF65-F5344CB8AC3E}">
        <p14:creationId xmlns:p14="http://schemas.microsoft.com/office/powerpoint/2010/main" val="183719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Multiply and manipulate this slide to fit all your text, video and etc. content</a:t>
            </a:r>
          </a:p>
        </p:txBody>
      </p:sp>
      <p:sp>
        <p:nvSpPr>
          <p:cNvPr id="4" name="Slide Number Placeholder 3"/>
          <p:cNvSpPr>
            <a:spLocks noGrp="1"/>
          </p:cNvSpPr>
          <p:nvPr>
            <p:ph type="sldNum" sz="quarter" idx="5"/>
          </p:nvPr>
        </p:nvSpPr>
        <p:spPr/>
        <p:txBody>
          <a:bodyPr/>
          <a:lstStyle/>
          <a:p>
            <a:fld id="{DDAA7792-1BAF-994A-A5BD-90FDEE772D09}" type="slidenum">
              <a:rPr lang="en-US" smtClean="0"/>
              <a:t>18</a:t>
            </a:fld>
            <a:endParaRPr lang="en-US"/>
          </a:p>
        </p:txBody>
      </p:sp>
    </p:spTree>
    <p:extLst>
      <p:ext uri="{BB962C8B-B14F-4D97-AF65-F5344CB8AC3E}">
        <p14:creationId xmlns:p14="http://schemas.microsoft.com/office/powerpoint/2010/main" val="2204619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Multiply and manipulate this slide to fit all your text, video and etc. content</a:t>
            </a:r>
          </a:p>
        </p:txBody>
      </p:sp>
      <p:sp>
        <p:nvSpPr>
          <p:cNvPr id="4" name="Slide Number Placeholder 3"/>
          <p:cNvSpPr>
            <a:spLocks noGrp="1"/>
          </p:cNvSpPr>
          <p:nvPr>
            <p:ph type="sldNum" sz="quarter" idx="5"/>
          </p:nvPr>
        </p:nvSpPr>
        <p:spPr/>
        <p:txBody>
          <a:bodyPr/>
          <a:lstStyle/>
          <a:p>
            <a:fld id="{DDAA7792-1BAF-994A-A5BD-90FDEE772D09}" type="slidenum">
              <a:rPr lang="en-US" smtClean="0"/>
              <a:t>19</a:t>
            </a:fld>
            <a:endParaRPr lang="en-US"/>
          </a:p>
        </p:txBody>
      </p:sp>
    </p:spTree>
    <p:extLst>
      <p:ext uri="{BB962C8B-B14F-4D97-AF65-F5344CB8AC3E}">
        <p14:creationId xmlns:p14="http://schemas.microsoft.com/office/powerpoint/2010/main" val="219623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Multiply and manipulate this slide to fit all your text, video and etc. content</a:t>
            </a:r>
          </a:p>
        </p:txBody>
      </p:sp>
      <p:sp>
        <p:nvSpPr>
          <p:cNvPr id="4" name="Slide Number Placeholder 3"/>
          <p:cNvSpPr>
            <a:spLocks noGrp="1"/>
          </p:cNvSpPr>
          <p:nvPr>
            <p:ph type="sldNum" sz="quarter" idx="5"/>
          </p:nvPr>
        </p:nvSpPr>
        <p:spPr/>
        <p:txBody>
          <a:bodyPr/>
          <a:lstStyle/>
          <a:p>
            <a:fld id="{DDAA7792-1BAF-994A-A5BD-90FDEE772D09}" type="slidenum">
              <a:rPr lang="en-US" smtClean="0"/>
              <a:t>2</a:t>
            </a:fld>
            <a:endParaRPr lang="en-US"/>
          </a:p>
        </p:txBody>
      </p:sp>
    </p:spTree>
    <p:extLst>
      <p:ext uri="{BB962C8B-B14F-4D97-AF65-F5344CB8AC3E}">
        <p14:creationId xmlns:p14="http://schemas.microsoft.com/office/powerpoint/2010/main" val="4227500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Multiply and manipulate this slide to fit all your text, video and etc. content</a:t>
            </a:r>
          </a:p>
        </p:txBody>
      </p:sp>
      <p:sp>
        <p:nvSpPr>
          <p:cNvPr id="4" name="Slide Number Placeholder 3"/>
          <p:cNvSpPr>
            <a:spLocks noGrp="1"/>
          </p:cNvSpPr>
          <p:nvPr>
            <p:ph type="sldNum" sz="quarter" idx="5"/>
          </p:nvPr>
        </p:nvSpPr>
        <p:spPr/>
        <p:txBody>
          <a:bodyPr/>
          <a:lstStyle/>
          <a:p>
            <a:fld id="{DDAA7792-1BAF-994A-A5BD-90FDEE772D09}" type="slidenum">
              <a:rPr lang="en-US" smtClean="0"/>
              <a:t>20</a:t>
            </a:fld>
            <a:endParaRPr lang="en-US"/>
          </a:p>
        </p:txBody>
      </p:sp>
    </p:spTree>
    <p:extLst>
      <p:ext uri="{BB962C8B-B14F-4D97-AF65-F5344CB8AC3E}">
        <p14:creationId xmlns:p14="http://schemas.microsoft.com/office/powerpoint/2010/main" val="2289435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Multiply and manipulate this slide to fit all your text, video and etc. content</a:t>
            </a:r>
          </a:p>
        </p:txBody>
      </p:sp>
      <p:sp>
        <p:nvSpPr>
          <p:cNvPr id="4" name="Slide Number Placeholder 3"/>
          <p:cNvSpPr>
            <a:spLocks noGrp="1"/>
          </p:cNvSpPr>
          <p:nvPr>
            <p:ph type="sldNum" sz="quarter" idx="5"/>
          </p:nvPr>
        </p:nvSpPr>
        <p:spPr/>
        <p:txBody>
          <a:bodyPr/>
          <a:lstStyle/>
          <a:p>
            <a:fld id="{DDAA7792-1BAF-994A-A5BD-90FDEE772D09}" type="slidenum">
              <a:rPr lang="en-US" smtClean="0"/>
              <a:t>21</a:t>
            </a:fld>
            <a:endParaRPr lang="en-US"/>
          </a:p>
        </p:txBody>
      </p:sp>
    </p:spTree>
    <p:extLst>
      <p:ext uri="{BB962C8B-B14F-4D97-AF65-F5344CB8AC3E}">
        <p14:creationId xmlns:p14="http://schemas.microsoft.com/office/powerpoint/2010/main" val="1395991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Multiply and manipulate this slide to fit all your text, video and etc. content</a:t>
            </a:r>
          </a:p>
        </p:txBody>
      </p:sp>
      <p:sp>
        <p:nvSpPr>
          <p:cNvPr id="4" name="Slide Number Placeholder 3"/>
          <p:cNvSpPr>
            <a:spLocks noGrp="1"/>
          </p:cNvSpPr>
          <p:nvPr>
            <p:ph type="sldNum" sz="quarter" idx="5"/>
          </p:nvPr>
        </p:nvSpPr>
        <p:spPr/>
        <p:txBody>
          <a:bodyPr/>
          <a:lstStyle/>
          <a:p>
            <a:fld id="{DDAA7792-1BAF-994A-A5BD-90FDEE772D09}" type="slidenum">
              <a:rPr lang="en-US" smtClean="0"/>
              <a:t>22</a:t>
            </a:fld>
            <a:endParaRPr lang="en-US"/>
          </a:p>
        </p:txBody>
      </p:sp>
    </p:spTree>
    <p:extLst>
      <p:ext uri="{BB962C8B-B14F-4D97-AF65-F5344CB8AC3E}">
        <p14:creationId xmlns:p14="http://schemas.microsoft.com/office/powerpoint/2010/main" val="2880964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Multiply and manipulate this slide to fit all your text, video and etc. content</a:t>
            </a:r>
          </a:p>
        </p:txBody>
      </p:sp>
      <p:sp>
        <p:nvSpPr>
          <p:cNvPr id="4" name="Slide Number Placeholder 3"/>
          <p:cNvSpPr>
            <a:spLocks noGrp="1"/>
          </p:cNvSpPr>
          <p:nvPr>
            <p:ph type="sldNum" sz="quarter" idx="5"/>
          </p:nvPr>
        </p:nvSpPr>
        <p:spPr/>
        <p:txBody>
          <a:bodyPr/>
          <a:lstStyle/>
          <a:p>
            <a:fld id="{DDAA7792-1BAF-994A-A5BD-90FDEE772D09}" type="slidenum">
              <a:rPr lang="en-US" smtClean="0"/>
              <a:t>27</a:t>
            </a:fld>
            <a:endParaRPr lang="en-US"/>
          </a:p>
        </p:txBody>
      </p:sp>
    </p:spTree>
    <p:extLst>
      <p:ext uri="{BB962C8B-B14F-4D97-AF65-F5344CB8AC3E}">
        <p14:creationId xmlns:p14="http://schemas.microsoft.com/office/powerpoint/2010/main" val="2393587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 The average in the</a:t>
            </a:r>
            <a:r>
              <a:rPr lang="en-US" baseline="0" dirty="0"/>
              <a:t> yellow box reflects the average number of HR Community values held by selects and non-selects.  Some values are grouped and count as one (masters and HR masters are grouped, and joint tour, JPME I, JPME II, and JQO are grouped).  For CAPT and CDR, there are 6 possible community values.  For LCDR, there are 5 possible community values.</a:t>
            </a:r>
          </a:p>
          <a:p>
            <a:endParaRPr lang="en-US" baseline="0" dirty="0"/>
          </a:p>
          <a:p>
            <a:r>
              <a:rPr lang="en-US" baseline="0" dirty="0"/>
              <a:t>Note 2: Milestone percentages reflect officers who completed their Milestone by the date of the promotion board, but not officers who were serving in milestone assignments.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79E6E15-878E-4DF8-A1E0-228FA7B08983}" type="slidenum">
              <a:rPr lang="en-US" smtClean="0"/>
              <a:pPr>
                <a:defRPr/>
              </a:pPr>
              <a:t>28</a:t>
            </a:fld>
            <a:endParaRPr lang="en-US"/>
          </a:p>
        </p:txBody>
      </p:sp>
    </p:spTree>
    <p:extLst>
      <p:ext uri="{BB962C8B-B14F-4D97-AF65-F5344CB8AC3E}">
        <p14:creationId xmlns:p14="http://schemas.microsoft.com/office/powerpoint/2010/main" val="3775351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935629537_0_211:notes"/>
          <p:cNvSpPr>
            <a:spLocks noGrp="1" noRot="1" noChangeAspect="1"/>
          </p:cNvSpPr>
          <p:nvPr>
            <p:ph type="sldImg" idx="2"/>
          </p:nvPr>
        </p:nvSpPr>
        <p:spPr>
          <a:xfrm>
            <a:off x="449263" y="714375"/>
            <a:ext cx="6362700" cy="3579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935629537_0_211:notes"/>
          <p:cNvSpPr txBox="1">
            <a:spLocks noGrp="1"/>
          </p:cNvSpPr>
          <p:nvPr>
            <p:ph type="body" idx="1"/>
          </p:nvPr>
        </p:nvSpPr>
        <p:spPr>
          <a:xfrm>
            <a:off x="726031" y="4533852"/>
            <a:ext cx="5808122" cy="4295351"/>
          </a:xfrm>
          <a:prstGeom prst="rect">
            <a:avLst/>
          </a:prstGeom>
        </p:spPr>
        <p:txBody>
          <a:bodyPr spcFirstLastPara="1" wrap="square" lIns="96009" tIns="47992" rIns="96009" bIns="47992" anchor="t" anchorCtr="0">
            <a:noAutofit/>
          </a:bodyPr>
          <a:lstStyle/>
          <a:p>
            <a:endParaRPr dirty="0"/>
          </a:p>
        </p:txBody>
      </p:sp>
      <p:sp>
        <p:nvSpPr>
          <p:cNvPr id="385" name="Google Shape;385;g5935629537_0_211:notes"/>
          <p:cNvSpPr txBox="1">
            <a:spLocks noGrp="1"/>
          </p:cNvSpPr>
          <p:nvPr>
            <p:ph type="sldNum" idx="12"/>
          </p:nvPr>
        </p:nvSpPr>
        <p:spPr>
          <a:xfrm>
            <a:off x="4112495" y="9066046"/>
            <a:ext cx="3146092" cy="477125"/>
          </a:xfrm>
          <a:prstGeom prst="rect">
            <a:avLst/>
          </a:prstGeom>
        </p:spPr>
        <p:txBody>
          <a:bodyPr spcFirstLastPara="1" wrap="square" lIns="96009" tIns="47992" rIns="96009" bIns="47992" anchor="b" anchorCtr="0">
            <a:noAutofit/>
          </a:bodyPr>
          <a:lstStyle/>
          <a:p>
            <a:pPr algn="r">
              <a:buClr>
                <a:srgbClr val="000000"/>
              </a:buClr>
            </a:pPr>
            <a:fld id="{00000000-1234-1234-1234-123412341234}" type="slidenum">
              <a:rPr lang="en-US"/>
              <a:pPr algn="r">
                <a:buClr>
                  <a:srgbClr val="000000"/>
                </a:buClr>
              </a:pPr>
              <a:t>30</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 The average in the</a:t>
            </a:r>
            <a:r>
              <a:rPr lang="en-US" baseline="0" dirty="0"/>
              <a:t> yellow box reflects the average number of HR Community values held by selects and non-selects.  Some values are grouped and count as one (masters and HR masters are grouped, and joint tour, JPME I, JPME II, and JQO are grouped).  For CAPT and CDR, there are 6 possible community values.  For LCDR, there are 5 possible community values.</a:t>
            </a:r>
          </a:p>
          <a:p>
            <a:endParaRPr lang="en-US" baseline="0" dirty="0"/>
          </a:p>
          <a:p>
            <a:r>
              <a:rPr lang="en-US" baseline="0" dirty="0"/>
              <a:t>Note 2: Milestone percentages reflect officers who completed their Milestone by the date of the promotion board, but not officers who were serving in milestone assignments.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79E6E15-878E-4DF8-A1E0-228FA7B08983}" type="slidenum">
              <a:rPr lang="en-US" smtClean="0"/>
              <a:pPr>
                <a:defRPr/>
              </a:pPr>
              <a:t>31</a:t>
            </a:fld>
            <a:endParaRPr lang="en-US"/>
          </a:p>
        </p:txBody>
      </p:sp>
    </p:spTree>
    <p:extLst>
      <p:ext uri="{BB962C8B-B14F-4D97-AF65-F5344CB8AC3E}">
        <p14:creationId xmlns:p14="http://schemas.microsoft.com/office/powerpoint/2010/main" val="715648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Ending Slide</a:t>
            </a:r>
          </a:p>
        </p:txBody>
      </p:sp>
      <p:sp>
        <p:nvSpPr>
          <p:cNvPr id="4" name="Slide Number Placeholder 3"/>
          <p:cNvSpPr>
            <a:spLocks noGrp="1"/>
          </p:cNvSpPr>
          <p:nvPr>
            <p:ph type="sldNum" sz="quarter" idx="5"/>
          </p:nvPr>
        </p:nvSpPr>
        <p:spPr/>
        <p:txBody>
          <a:bodyPr/>
          <a:lstStyle/>
          <a:p>
            <a:fld id="{DDAA7792-1BAF-994A-A5BD-90FDEE772D09}" type="slidenum">
              <a:rPr lang="en-US" smtClean="0"/>
              <a:t>32</a:t>
            </a:fld>
            <a:endParaRPr lang="en-US"/>
          </a:p>
        </p:txBody>
      </p:sp>
    </p:spTree>
    <p:extLst>
      <p:ext uri="{BB962C8B-B14F-4D97-AF65-F5344CB8AC3E}">
        <p14:creationId xmlns:p14="http://schemas.microsoft.com/office/powerpoint/2010/main" val="3583083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55986">
              <a:defRPr/>
            </a:pPr>
            <a:fld id="{FBDC0080-6EED-429E-A6A7-FB91A561EBAB}" type="slidenum">
              <a:rPr lang="en-US">
                <a:solidFill>
                  <a:prstClr val="black"/>
                </a:solidFill>
                <a:latin typeface="Calibri" panose="020F0502020204030204"/>
              </a:rPr>
              <a:pPr defTabSz="955986">
                <a:defRPr/>
              </a:pPr>
              <a:t>33</a:t>
            </a:fld>
            <a:endParaRPr lang="en-US" dirty="0">
              <a:solidFill>
                <a:prstClr val="black"/>
              </a:solidFill>
              <a:latin typeface="Calibri" panose="020F0502020204030204"/>
            </a:endParaRPr>
          </a:p>
        </p:txBody>
      </p:sp>
      <p:sp>
        <p:nvSpPr>
          <p:cNvPr id="28675" name="Rectangle 2"/>
          <p:cNvSpPr>
            <a:spLocks noGrp="1" noRot="1" noChangeAspect="1" noChangeArrowheads="1" noTextEdit="1"/>
          </p:cNvSpPr>
          <p:nvPr>
            <p:ph type="sldImg"/>
          </p:nvPr>
        </p:nvSpPr>
        <p:spPr>
          <a:xfrm>
            <a:off x="431800" y="517525"/>
            <a:ext cx="6302375" cy="3544888"/>
          </a:xfrm>
          <a:ln/>
        </p:spPr>
      </p:sp>
      <p:sp>
        <p:nvSpPr>
          <p:cNvPr id="28676" name="Rectangle 3"/>
          <p:cNvSpPr>
            <a:spLocks noGrp="1" noChangeArrowheads="1"/>
          </p:cNvSpPr>
          <p:nvPr>
            <p:ph type="body" idx="1"/>
          </p:nvPr>
        </p:nvSpPr>
        <p:spPr>
          <a:xfrm>
            <a:off x="821126" y="4072019"/>
            <a:ext cx="5575864" cy="5046847"/>
          </a:xfrm>
          <a:noFill/>
          <a:ln/>
        </p:spPr>
        <p:txBody>
          <a:bodyPr/>
          <a:lstStyle/>
          <a:p>
            <a:endParaRPr lang="en-US" sz="1100" dirty="0"/>
          </a:p>
        </p:txBody>
      </p:sp>
    </p:spTree>
    <p:extLst>
      <p:ext uri="{BB962C8B-B14F-4D97-AF65-F5344CB8AC3E}">
        <p14:creationId xmlns:p14="http://schemas.microsoft.com/office/powerpoint/2010/main" val="247978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Multiply and manipulate this slide to fit all your text, video and etc. content</a:t>
            </a:r>
          </a:p>
        </p:txBody>
      </p:sp>
      <p:sp>
        <p:nvSpPr>
          <p:cNvPr id="4" name="Slide Number Placeholder 3"/>
          <p:cNvSpPr>
            <a:spLocks noGrp="1"/>
          </p:cNvSpPr>
          <p:nvPr>
            <p:ph type="sldNum" sz="quarter" idx="5"/>
          </p:nvPr>
        </p:nvSpPr>
        <p:spPr/>
        <p:txBody>
          <a:bodyPr/>
          <a:lstStyle/>
          <a:p>
            <a:fld id="{DDAA7792-1BAF-994A-A5BD-90FDEE772D09}" type="slidenum">
              <a:rPr lang="en-US" smtClean="0"/>
              <a:t>3</a:t>
            </a:fld>
            <a:endParaRPr lang="en-US"/>
          </a:p>
        </p:txBody>
      </p:sp>
    </p:spTree>
    <p:extLst>
      <p:ext uri="{BB962C8B-B14F-4D97-AF65-F5344CB8AC3E}">
        <p14:creationId xmlns:p14="http://schemas.microsoft.com/office/powerpoint/2010/main" val="3201951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A7792-1BAF-994A-A5BD-90FDEE772D09}" type="slidenum">
              <a:rPr lang="en-US" smtClean="0"/>
              <a:t>4</a:t>
            </a:fld>
            <a:endParaRPr lang="en-US"/>
          </a:p>
        </p:txBody>
      </p:sp>
    </p:spTree>
    <p:extLst>
      <p:ext uri="{BB962C8B-B14F-4D97-AF65-F5344CB8AC3E}">
        <p14:creationId xmlns:p14="http://schemas.microsoft.com/office/powerpoint/2010/main" val="390968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Multiply and manipulate this slide to fit all your text, video and etc. content</a:t>
            </a:r>
          </a:p>
        </p:txBody>
      </p:sp>
      <p:sp>
        <p:nvSpPr>
          <p:cNvPr id="4" name="Slide Number Placeholder 3"/>
          <p:cNvSpPr>
            <a:spLocks noGrp="1"/>
          </p:cNvSpPr>
          <p:nvPr>
            <p:ph type="sldNum" sz="quarter" idx="5"/>
          </p:nvPr>
        </p:nvSpPr>
        <p:spPr/>
        <p:txBody>
          <a:bodyPr/>
          <a:lstStyle/>
          <a:p>
            <a:fld id="{DDAA7792-1BAF-994A-A5BD-90FDEE772D09}" type="slidenum">
              <a:rPr lang="en-US" smtClean="0"/>
              <a:t>5</a:t>
            </a:fld>
            <a:endParaRPr lang="en-US"/>
          </a:p>
        </p:txBody>
      </p:sp>
    </p:spTree>
    <p:extLst>
      <p:ext uri="{BB962C8B-B14F-4D97-AF65-F5344CB8AC3E}">
        <p14:creationId xmlns:p14="http://schemas.microsoft.com/office/powerpoint/2010/main" val="298718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a:t>
            </a:r>
            <a:r>
              <a:rPr lang="en-US" baseline="0" dirty="0"/>
              <a:t> written</a:t>
            </a:r>
            <a:r>
              <a:rPr lang="en-US" dirty="0"/>
              <a:t> Left to Right, Top to Bottom)</a:t>
            </a:r>
          </a:p>
          <a:p>
            <a:endParaRPr lang="en-US" dirty="0"/>
          </a:p>
          <a:p>
            <a:r>
              <a:rPr lang="en-US" dirty="0"/>
              <a:t>- HR Community</a:t>
            </a:r>
            <a:r>
              <a:rPr lang="en-US" baseline="0" dirty="0"/>
              <a:t> mission is to man the fleet and to support the </a:t>
            </a:r>
            <a:r>
              <a:rPr lang="en-US" baseline="0" dirty="0" err="1"/>
              <a:t>MyNavy</a:t>
            </a:r>
            <a:r>
              <a:rPr lang="en-US" baseline="0" dirty="0"/>
              <a:t> HR enterprise with world class HR service delivery.  </a:t>
            </a:r>
          </a:p>
          <a:p>
            <a:endParaRPr lang="en-US" dirty="0"/>
          </a:p>
          <a:p>
            <a:pPr marL="174682" indent="-174682">
              <a:buFontTx/>
              <a:buChar char="-"/>
            </a:pPr>
            <a:r>
              <a:rPr lang="en-US" dirty="0"/>
              <a:t>HR Community AC (1200) is </a:t>
            </a:r>
            <a:r>
              <a:rPr lang="en-US" b="1" dirty="0"/>
              <a:t>almost</a:t>
            </a:r>
            <a:r>
              <a:rPr lang="en-US" b="1" baseline="0" dirty="0"/>
              <a:t> entirely dependent on “right-side” accessions via lateral transfer and Probationary Officer Continuation &amp; </a:t>
            </a:r>
            <a:r>
              <a:rPr lang="en-US" b="1" baseline="0" dirty="0" err="1"/>
              <a:t>Redesignation</a:t>
            </a:r>
            <a:r>
              <a:rPr lang="en-US" b="1" baseline="0" dirty="0"/>
              <a:t> (POCR) boards for accessions</a:t>
            </a:r>
            <a:r>
              <a:rPr lang="en-US" baseline="0" dirty="0"/>
              <a:t>.  </a:t>
            </a:r>
          </a:p>
          <a:p>
            <a:pPr marL="640501" lvl="1" indent="-174682">
              <a:buFontTx/>
              <a:buChar char="-"/>
            </a:pPr>
            <a:endParaRPr lang="en-US" baseline="0" dirty="0"/>
          </a:p>
          <a:p>
            <a:pPr marL="174682" indent="-174682">
              <a:buFontTx/>
              <a:buChar char="-"/>
            </a:pPr>
            <a:r>
              <a:rPr lang="en-US" baseline="0" dirty="0"/>
              <a:t>The HR Community has both a TAR and SELRES component.  Overall community composition is ~60% AD, 20% TAR, 20% SELRES.</a:t>
            </a:r>
          </a:p>
          <a:p>
            <a:pPr marL="174682" indent="-174682">
              <a:buFontTx/>
              <a:buChar char="-"/>
            </a:pPr>
            <a:endParaRPr lang="en-US" baseline="0" dirty="0"/>
          </a:p>
          <a:p>
            <a:pPr marL="174682" indent="-174682">
              <a:buFontTx/>
              <a:buChar char="-"/>
            </a:pPr>
            <a:r>
              <a:rPr lang="en-US" baseline="0" dirty="0"/>
              <a:t>The HR has a large billet footprint globally with a larger presence in NCR and Millington, with the RC also in Norfolk.  AC HR billets are spread across Force </a:t>
            </a:r>
            <a:r>
              <a:rPr lang="en-US" baseline="0" dirty="0" err="1"/>
              <a:t>Mgmt</a:t>
            </a:r>
            <a:r>
              <a:rPr lang="en-US" baseline="0" dirty="0"/>
              <a:t> (35%), Force Dev (35%), and FR2 (19%).</a:t>
            </a:r>
          </a:p>
          <a:p>
            <a:pPr marL="174682" indent="-174682">
              <a:buFontTx/>
              <a:buChar char="-"/>
            </a:pPr>
            <a:endParaRPr lang="en-US" baseline="0" dirty="0"/>
          </a:p>
          <a:p>
            <a:pPr marL="174682" indent="-174682">
              <a:buFontTx/>
              <a:buChar char="-"/>
            </a:pPr>
            <a:r>
              <a:rPr lang="en-US" baseline="0" dirty="0"/>
              <a:t>The 1200 Community is sourced predominately from URL communities (78%) with Surface Warfare the most common designator amongst URLs and HR overall.  </a:t>
            </a:r>
          </a:p>
          <a:p>
            <a:pPr marL="174682" indent="-174682">
              <a:buFontTx/>
              <a:buChar char="-"/>
            </a:pPr>
            <a:endParaRPr lang="en-US" baseline="0" dirty="0"/>
          </a:p>
          <a:p>
            <a:pPr marL="174682" indent="-174682">
              <a:buFontTx/>
              <a:buChar char="-"/>
            </a:pPr>
            <a:r>
              <a:rPr lang="en-US" baseline="0" dirty="0"/>
              <a:t>A large and increasing % of HR Officers are warfare qualified and understand fleet requirements.</a:t>
            </a:r>
          </a:p>
          <a:p>
            <a:pPr marL="174682" indent="-174682">
              <a:buFontTx/>
              <a:buChar char="-"/>
            </a:pPr>
            <a:endParaRPr lang="en-US" baseline="0" dirty="0"/>
          </a:p>
          <a:p>
            <a:pPr marL="174682" indent="-174682">
              <a:buFontTx/>
              <a:buChar char="-"/>
            </a:pPr>
            <a:r>
              <a:rPr lang="en-US" baseline="0" dirty="0"/>
              <a:t>61% of the HR billet base is primarily within RS1 (MPT&amp;E) but has representation across all Joint and Navy N-codes.  </a:t>
            </a:r>
          </a:p>
          <a:p>
            <a:pPr marL="174682" indent="-174682">
              <a:buFontTx/>
              <a:buChar char="-"/>
            </a:pPr>
            <a:endParaRPr lang="en-US" baseline="0" dirty="0"/>
          </a:p>
          <a:p>
            <a:pPr marL="174682" indent="-174682">
              <a:buFontTx/>
              <a:buChar char="-"/>
            </a:pPr>
            <a:r>
              <a:rPr lang="en-US" baseline="0" dirty="0"/>
              <a:t>Similar graphics are available for the 1205/1207 designators in the backup slides.  </a:t>
            </a:r>
            <a:endParaRPr lang="en-US" dirty="0"/>
          </a:p>
        </p:txBody>
      </p:sp>
      <p:sp>
        <p:nvSpPr>
          <p:cNvPr id="4" name="Slide Number Placeholder 3"/>
          <p:cNvSpPr>
            <a:spLocks noGrp="1"/>
          </p:cNvSpPr>
          <p:nvPr>
            <p:ph type="sldNum" sz="quarter" idx="10"/>
          </p:nvPr>
        </p:nvSpPr>
        <p:spPr/>
        <p:txBody>
          <a:bodyPr/>
          <a:lstStyle/>
          <a:p>
            <a:fld id="{56BB49EF-2735-45CF-AADD-5B0CC7D06ABC}" type="slidenum">
              <a:rPr lang="en-US" smtClean="0"/>
              <a:t>6</a:t>
            </a:fld>
            <a:endParaRPr lang="en-US" dirty="0"/>
          </a:p>
        </p:txBody>
      </p:sp>
    </p:spTree>
    <p:extLst>
      <p:ext uri="{BB962C8B-B14F-4D97-AF65-F5344CB8AC3E}">
        <p14:creationId xmlns:p14="http://schemas.microsoft.com/office/powerpoint/2010/main" val="165778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1637">
              <a:defRPr/>
            </a:pPr>
            <a:fld id="{22FB3074-5AA7-4487-B9D2-322F479E35B3}" type="slidenum">
              <a:rPr lang="en-US">
                <a:solidFill>
                  <a:prstClr val="black"/>
                </a:solidFill>
                <a:latin typeface="Calibri" panose="020F0502020204030204"/>
              </a:rPr>
              <a:pPr defTabSz="931637">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82616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55986">
              <a:defRPr/>
            </a:pPr>
            <a:fld id="{FBDC0080-6EED-429E-A6A7-FB91A561EBAB}" type="slidenum">
              <a:rPr lang="en-US">
                <a:solidFill>
                  <a:prstClr val="black"/>
                </a:solidFill>
                <a:latin typeface="Calibri" panose="020F0502020204030204"/>
              </a:rPr>
              <a:pPr defTabSz="955986">
                <a:defRPr/>
              </a:pPr>
              <a:t>8</a:t>
            </a:fld>
            <a:endParaRPr lang="en-US" dirty="0">
              <a:solidFill>
                <a:prstClr val="black"/>
              </a:solidFill>
              <a:latin typeface="Calibri" panose="020F0502020204030204"/>
            </a:endParaRPr>
          </a:p>
        </p:txBody>
      </p:sp>
      <p:sp>
        <p:nvSpPr>
          <p:cNvPr id="28675" name="Rectangle 2"/>
          <p:cNvSpPr>
            <a:spLocks noGrp="1" noRot="1" noChangeAspect="1" noChangeArrowheads="1" noTextEdit="1"/>
          </p:cNvSpPr>
          <p:nvPr>
            <p:ph type="sldImg"/>
          </p:nvPr>
        </p:nvSpPr>
        <p:spPr>
          <a:xfrm>
            <a:off x="431800" y="517525"/>
            <a:ext cx="6302375" cy="3544888"/>
          </a:xfrm>
          <a:ln/>
        </p:spPr>
      </p:sp>
      <p:sp>
        <p:nvSpPr>
          <p:cNvPr id="28676" name="Rectangle 3"/>
          <p:cNvSpPr>
            <a:spLocks noGrp="1" noChangeArrowheads="1"/>
          </p:cNvSpPr>
          <p:nvPr>
            <p:ph type="body" idx="1"/>
          </p:nvPr>
        </p:nvSpPr>
        <p:spPr>
          <a:xfrm>
            <a:off x="821126" y="4072019"/>
            <a:ext cx="5575864" cy="5046847"/>
          </a:xfrm>
          <a:noFill/>
          <a:ln/>
        </p:spPr>
        <p:txBody>
          <a:bodyPr/>
          <a:lstStyle/>
          <a:p>
            <a:endParaRPr lang="en-US" sz="1100" dirty="0"/>
          </a:p>
        </p:txBody>
      </p:sp>
    </p:spTree>
    <p:extLst>
      <p:ext uri="{BB962C8B-B14F-4D97-AF65-F5344CB8AC3E}">
        <p14:creationId xmlns:p14="http://schemas.microsoft.com/office/powerpoint/2010/main" val="1759814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 is about the total</a:t>
            </a:r>
            <a:r>
              <a:rPr lang="en-US" baseline="0" dirty="0" smtClean="0"/>
              <a:t> workforce.  Anything that Get Real Get Better tells us is that military pay, civilian hiring timelines and military manning in operational units are at the forefront of our leaders minds.</a:t>
            </a:r>
          </a:p>
          <a:p>
            <a:endParaRPr lang="en-US" baseline="0" dirty="0" smtClean="0"/>
          </a:p>
          <a:p>
            <a:r>
              <a:rPr lang="en-US" baseline="0" dirty="0" smtClean="0"/>
              <a:t>I see within FM two specialization tracks – 1) HR service delivery via pay and personnel transactions and the distribution and movement of Sailors.  2) N1 or J1 billets where you are reviewing manpower requirements, programming or planning for the future, and executing the day-to-day HR activities like manning, hiring, handling EEO and DEI issues, etc.</a:t>
            </a:r>
          </a:p>
          <a:p>
            <a:endParaRPr lang="en-US" baseline="0" dirty="0" smtClean="0"/>
          </a:p>
          <a:p>
            <a:r>
              <a:rPr lang="en-US" baseline="0" dirty="0" smtClean="0"/>
              <a:t>My own experience tells me that jobs outside of your career track and assist in your growth and competency as an HR officer.  As a N1, I found FD and FR knowledge and comprehension critical to my success and credibility.  As simple as understanding manpower vs. manning and how to use the terms appropriately in briefs, papers, and official documents.</a:t>
            </a:r>
          </a:p>
        </p:txBody>
      </p:sp>
      <p:sp>
        <p:nvSpPr>
          <p:cNvPr id="4" name="Slide Number Placeholder 3"/>
          <p:cNvSpPr>
            <a:spLocks noGrp="1"/>
          </p:cNvSpPr>
          <p:nvPr>
            <p:ph type="sldNum" sz="quarter" idx="5"/>
          </p:nvPr>
        </p:nvSpPr>
        <p:spPr/>
        <p:txBody>
          <a:bodyPr/>
          <a:lstStyle/>
          <a:p>
            <a:fld id="{DDAA7792-1BAF-994A-A5BD-90FDEE772D09}" type="slidenum">
              <a:rPr lang="en-US" smtClean="0"/>
              <a:t>9</a:t>
            </a:fld>
            <a:endParaRPr lang="en-US"/>
          </a:p>
        </p:txBody>
      </p:sp>
    </p:spTree>
    <p:extLst>
      <p:ext uri="{BB962C8B-B14F-4D97-AF65-F5344CB8AC3E}">
        <p14:creationId xmlns:p14="http://schemas.microsoft.com/office/powerpoint/2010/main" val="404480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3AFD-8C70-614A-BFAE-2768031B98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908BDD-BD04-894B-90EF-E2E38D5AB9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C6AEB5-C85E-5747-8144-0EFB0EEE68FC}"/>
              </a:ext>
            </a:extLst>
          </p:cNvPr>
          <p:cNvSpPr>
            <a:spLocks noGrp="1"/>
          </p:cNvSpPr>
          <p:nvPr>
            <p:ph type="dt" sz="half" idx="10"/>
          </p:nvPr>
        </p:nvSpPr>
        <p:spPr/>
        <p:txBody>
          <a:bodyPr/>
          <a:lstStyle/>
          <a:p>
            <a:fld id="{C8206124-F71C-DC4E-96CF-EF345524DD71}" type="datetimeFigureOut">
              <a:rPr lang="en-US" smtClean="0"/>
              <a:t>12/5/2022</a:t>
            </a:fld>
            <a:endParaRPr lang="en-US"/>
          </a:p>
        </p:txBody>
      </p:sp>
      <p:sp>
        <p:nvSpPr>
          <p:cNvPr id="5" name="Footer Placeholder 4">
            <a:extLst>
              <a:ext uri="{FF2B5EF4-FFF2-40B4-BE49-F238E27FC236}">
                <a16:creationId xmlns:a16="http://schemas.microsoft.com/office/drawing/2014/main" id="{92EBE236-8234-7841-ADA4-E5896DAA2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ABE02-9613-8343-8D42-01C106BA9B6E}"/>
              </a:ext>
            </a:extLst>
          </p:cNvPr>
          <p:cNvSpPr>
            <a:spLocks noGrp="1"/>
          </p:cNvSpPr>
          <p:nvPr>
            <p:ph type="sldNum" sz="quarter" idx="12"/>
          </p:nvPr>
        </p:nvSpPr>
        <p:spPr/>
        <p:txBody>
          <a:bodyPr/>
          <a:lstStyle/>
          <a:p>
            <a:fld id="{1F26AF2D-7B94-7744-93E7-F2DF54DD01DC}" type="slidenum">
              <a:rPr lang="en-US" smtClean="0"/>
              <a:t>‹#›</a:t>
            </a:fld>
            <a:endParaRPr lang="en-US"/>
          </a:p>
        </p:txBody>
      </p:sp>
    </p:spTree>
    <p:extLst>
      <p:ext uri="{BB962C8B-B14F-4D97-AF65-F5344CB8AC3E}">
        <p14:creationId xmlns:p14="http://schemas.microsoft.com/office/powerpoint/2010/main" val="2867907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195F-CBC4-0541-AE06-7B17D6CC1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2D18A8-5038-FF41-85FF-ED1F4FAA1E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60592-10C9-3149-B3F4-0AB2082D693F}"/>
              </a:ext>
            </a:extLst>
          </p:cNvPr>
          <p:cNvSpPr>
            <a:spLocks noGrp="1"/>
          </p:cNvSpPr>
          <p:nvPr>
            <p:ph type="dt" sz="half" idx="10"/>
          </p:nvPr>
        </p:nvSpPr>
        <p:spPr/>
        <p:txBody>
          <a:bodyPr/>
          <a:lstStyle/>
          <a:p>
            <a:fld id="{C8206124-F71C-DC4E-96CF-EF345524DD71}" type="datetimeFigureOut">
              <a:rPr lang="en-US" smtClean="0"/>
              <a:t>12/5/2022</a:t>
            </a:fld>
            <a:endParaRPr lang="en-US"/>
          </a:p>
        </p:txBody>
      </p:sp>
      <p:sp>
        <p:nvSpPr>
          <p:cNvPr id="5" name="Footer Placeholder 4">
            <a:extLst>
              <a:ext uri="{FF2B5EF4-FFF2-40B4-BE49-F238E27FC236}">
                <a16:creationId xmlns:a16="http://schemas.microsoft.com/office/drawing/2014/main" id="{A4B1A3C1-225B-F14E-9140-55BB63077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486B1-661C-A940-9A7D-341E63A8BD85}"/>
              </a:ext>
            </a:extLst>
          </p:cNvPr>
          <p:cNvSpPr>
            <a:spLocks noGrp="1"/>
          </p:cNvSpPr>
          <p:nvPr>
            <p:ph type="sldNum" sz="quarter" idx="12"/>
          </p:nvPr>
        </p:nvSpPr>
        <p:spPr/>
        <p:txBody>
          <a:bodyPr/>
          <a:lstStyle/>
          <a:p>
            <a:fld id="{1F26AF2D-7B94-7744-93E7-F2DF54DD01DC}" type="slidenum">
              <a:rPr lang="en-US" smtClean="0"/>
              <a:t>‹#›</a:t>
            </a:fld>
            <a:endParaRPr lang="en-US"/>
          </a:p>
        </p:txBody>
      </p:sp>
    </p:spTree>
    <p:extLst>
      <p:ext uri="{BB962C8B-B14F-4D97-AF65-F5344CB8AC3E}">
        <p14:creationId xmlns:p14="http://schemas.microsoft.com/office/powerpoint/2010/main" val="218813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15FBA-A465-A24F-B3F9-48B68B3E2B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015F70-B4CB-D74B-9373-E874820761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6E770-DDD8-0D47-BAF8-B5126BCF2671}"/>
              </a:ext>
            </a:extLst>
          </p:cNvPr>
          <p:cNvSpPr>
            <a:spLocks noGrp="1"/>
          </p:cNvSpPr>
          <p:nvPr>
            <p:ph type="dt" sz="half" idx="10"/>
          </p:nvPr>
        </p:nvSpPr>
        <p:spPr/>
        <p:txBody>
          <a:bodyPr/>
          <a:lstStyle/>
          <a:p>
            <a:fld id="{C8206124-F71C-DC4E-96CF-EF345524DD71}" type="datetimeFigureOut">
              <a:rPr lang="en-US" smtClean="0"/>
              <a:t>12/5/2022</a:t>
            </a:fld>
            <a:endParaRPr lang="en-US"/>
          </a:p>
        </p:txBody>
      </p:sp>
      <p:sp>
        <p:nvSpPr>
          <p:cNvPr id="5" name="Footer Placeholder 4">
            <a:extLst>
              <a:ext uri="{FF2B5EF4-FFF2-40B4-BE49-F238E27FC236}">
                <a16:creationId xmlns:a16="http://schemas.microsoft.com/office/drawing/2014/main" id="{FF2BEA9C-9783-264D-AF51-AA5184E4A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B93DB-C334-B043-9594-09B98CCAD269}"/>
              </a:ext>
            </a:extLst>
          </p:cNvPr>
          <p:cNvSpPr>
            <a:spLocks noGrp="1"/>
          </p:cNvSpPr>
          <p:nvPr>
            <p:ph type="sldNum" sz="quarter" idx="12"/>
          </p:nvPr>
        </p:nvSpPr>
        <p:spPr/>
        <p:txBody>
          <a:bodyPr/>
          <a:lstStyle/>
          <a:p>
            <a:fld id="{1F26AF2D-7B94-7744-93E7-F2DF54DD01DC}" type="slidenum">
              <a:rPr lang="en-US" smtClean="0"/>
              <a:t>‹#›</a:t>
            </a:fld>
            <a:endParaRPr lang="en-US"/>
          </a:p>
        </p:txBody>
      </p:sp>
    </p:spTree>
    <p:extLst>
      <p:ext uri="{BB962C8B-B14F-4D97-AF65-F5344CB8AC3E}">
        <p14:creationId xmlns:p14="http://schemas.microsoft.com/office/powerpoint/2010/main" val="3144115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8"/>
        <p:cNvGrpSpPr/>
        <p:nvPr/>
      </p:nvGrpSpPr>
      <p:grpSpPr>
        <a:xfrm>
          <a:off x="0" y="0"/>
          <a:ext cx="0" cy="0"/>
          <a:chOff x="0" y="0"/>
          <a:chExt cx="0" cy="0"/>
        </a:xfrm>
      </p:grpSpPr>
      <p:sp>
        <p:nvSpPr>
          <p:cNvPr id="39" name="Google Shape;39;p3"/>
          <p:cNvSpPr txBox="1">
            <a:spLocks noGrp="1"/>
          </p:cNvSpPr>
          <p:nvPr>
            <p:ph type="title"/>
          </p:nvPr>
        </p:nvSpPr>
        <p:spPr>
          <a:xfrm>
            <a:off x="3" y="-7939"/>
            <a:ext cx="12191997" cy="863601"/>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002060"/>
              </a:buClr>
              <a:buSzPts val="2800"/>
              <a:buFont typeface="Arial"/>
              <a:buNone/>
              <a:defRPr>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
          <p:cNvSpPr txBox="1">
            <a:spLocks noGrp="1"/>
          </p:cNvSpPr>
          <p:nvPr>
            <p:ph type="sldNum" idx="12"/>
          </p:nvPr>
        </p:nvSpPr>
        <p:spPr>
          <a:xfrm>
            <a:off x="11582400" y="6477000"/>
            <a:ext cx="508000" cy="2286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a:solidFill>
                  <a:srgbClr val="7F7F7F"/>
                </a:solidFill>
                <a:latin typeface="Arial"/>
                <a:ea typeface="Arial"/>
                <a:cs typeface="Arial"/>
                <a:sym typeface="Arial"/>
              </a:defRPr>
            </a:lvl1pPr>
            <a:lvl2pPr marL="0" lvl="1" indent="0" algn="l">
              <a:spcBef>
                <a:spcPts val="0"/>
              </a:spcBef>
              <a:buNone/>
              <a:defRPr sz="1200" b="0">
                <a:solidFill>
                  <a:srgbClr val="7F7F7F"/>
                </a:solidFill>
                <a:latin typeface="Arial"/>
                <a:ea typeface="Arial"/>
                <a:cs typeface="Arial"/>
                <a:sym typeface="Arial"/>
              </a:defRPr>
            </a:lvl2pPr>
            <a:lvl3pPr marL="0" lvl="2" indent="0" algn="l">
              <a:spcBef>
                <a:spcPts val="0"/>
              </a:spcBef>
              <a:buNone/>
              <a:defRPr sz="1200" b="0">
                <a:solidFill>
                  <a:srgbClr val="7F7F7F"/>
                </a:solidFill>
                <a:latin typeface="Arial"/>
                <a:ea typeface="Arial"/>
                <a:cs typeface="Arial"/>
                <a:sym typeface="Arial"/>
              </a:defRPr>
            </a:lvl3pPr>
            <a:lvl4pPr marL="0" lvl="3" indent="0" algn="l">
              <a:spcBef>
                <a:spcPts val="0"/>
              </a:spcBef>
              <a:buNone/>
              <a:defRPr sz="1200" b="0">
                <a:solidFill>
                  <a:srgbClr val="7F7F7F"/>
                </a:solidFill>
                <a:latin typeface="Arial"/>
                <a:ea typeface="Arial"/>
                <a:cs typeface="Arial"/>
                <a:sym typeface="Arial"/>
              </a:defRPr>
            </a:lvl4pPr>
            <a:lvl5pPr marL="0" lvl="4" indent="0" algn="l">
              <a:spcBef>
                <a:spcPts val="0"/>
              </a:spcBef>
              <a:buNone/>
              <a:defRPr sz="1200" b="0">
                <a:solidFill>
                  <a:srgbClr val="7F7F7F"/>
                </a:solidFill>
                <a:latin typeface="Arial"/>
                <a:ea typeface="Arial"/>
                <a:cs typeface="Arial"/>
                <a:sym typeface="Arial"/>
              </a:defRPr>
            </a:lvl5pPr>
            <a:lvl6pPr marL="0" lvl="5" indent="0" algn="l">
              <a:spcBef>
                <a:spcPts val="0"/>
              </a:spcBef>
              <a:buNone/>
              <a:defRPr sz="1200" b="0">
                <a:solidFill>
                  <a:srgbClr val="7F7F7F"/>
                </a:solidFill>
                <a:latin typeface="Arial"/>
                <a:ea typeface="Arial"/>
                <a:cs typeface="Arial"/>
                <a:sym typeface="Arial"/>
              </a:defRPr>
            </a:lvl6pPr>
            <a:lvl7pPr marL="0" lvl="6" indent="0" algn="l">
              <a:spcBef>
                <a:spcPts val="0"/>
              </a:spcBef>
              <a:buNone/>
              <a:defRPr sz="1200" b="0">
                <a:solidFill>
                  <a:srgbClr val="7F7F7F"/>
                </a:solidFill>
                <a:latin typeface="Arial"/>
                <a:ea typeface="Arial"/>
                <a:cs typeface="Arial"/>
                <a:sym typeface="Arial"/>
              </a:defRPr>
            </a:lvl7pPr>
            <a:lvl8pPr marL="0" lvl="7" indent="0" algn="l">
              <a:spcBef>
                <a:spcPts val="0"/>
              </a:spcBef>
              <a:buNone/>
              <a:defRPr sz="1200" b="0">
                <a:solidFill>
                  <a:srgbClr val="7F7F7F"/>
                </a:solidFill>
                <a:latin typeface="Arial"/>
                <a:ea typeface="Arial"/>
                <a:cs typeface="Arial"/>
                <a:sym typeface="Arial"/>
              </a:defRPr>
            </a:lvl8pPr>
            <a:lvl9pPr marL="0" lvl="8" indent="0" algn="l">
              <a:spcBef>
                <a:spcPts val="0"/>
              </a:spcBef>
              <a:buNone/>
              <a:defRPr sz="1200" b="0">
                <a:solidFill>
                  <a:srgbClr val="7F7F7F"/>
                </a:solidFill>
                <a:latin typeface="Arial"/>
                <a:ea typeface="Arial"/>
                <a:cs typeface="Arial"/>
                <a:sym typeface="Arial"/>
              </a:defRPr>
            </a:lvl9pPr>
          </a:lstStyle>
          <a:p>
            <a:fld id="{00000000-1234-1234-1234-123412341234}" type="slidenum">
              <a:rPr lang="en-US" smtClean="0"/>
              <a:pPr/>
              <a:t>‹#›</a:t>
            </a:fld>
            <a:endParaRPr lang="en-US"/>
          </a:p>
        </p:txBody>
      </p:sp>
      <p:sp>
        <p:nvSpPr>
          <p:cNvPr id="41" name="Google Shape;41;p3"/>
          <p:cNvSpPr txBox="1">
            <a:spLocks noGrp="1"/>
          </p:cNvSpPr>
          <p:nvPr>
            <p:ph type="body" idx="1"/>
          </p:nvPr>
        </p:nvSpPr>
        <p:spPr>
          <a:xfrm>
            <a:off x="101600" y="1005840"/>
            <a:ext cx="11988800" cy="5471160"/>
          </a:xfrm>
          <a:prstGeom prst="rect">
            <a:avLst/>
          </a:prstGeom>
          <a:noFill/>
          <a:ln>
            <a:noFill/>
          </a:ln>
        </p:spPr>
        <p:txBody>
          <a:bodyPr spcFirstLastPara="1" wrap="square" lIns="91425" tIns="45700" rIns="91425" bIns="45700" anchor="t" anchorCtr="0"/>
          <a:lstStyle>
            <a:lvl1pPr marL="457200" marR="0" lvl="0" indent="-342900" algn="l" rtl="0">
              <a:spcBef>
                <a:spcPts val="0"/>
              </a:spcBef>
              <a:spcAft>
                <a:spcPts val="0"/>
              </a:spcAft>
              <a:buClr>
                <a:srgbClr val="161645"/>
              </a:buClr>
              <a:buSzPts val="1800"/>
              <a:buFont typeface="Noto Sans Symbols"/>
              <a:buChar char="▪"/>
              <a:defRPr sz="2400" b="1" i="0" u="none" strike="noStrike" cap="none">
                <a:solidFill>
                  <a:srgbClr val="0F243E"/>
                </a:solidFill>
                <a:latin typeface="Arial"/>
                <a:ea typeface="Arial"/>
                <a:cs typeface="Arial"/>
                <a:sym typeface="Arial"/>
              </a:defRPr>
            </a:lvl1pPr>
            <a:lvl2pPr marL="914400" marR="0" lvl="1" indent="-323850" algn="l" rtl="0">
              <a:spcBef>
                <a:spcPts val="1000"/>
              </a:spcBef>
              <a:spcAft>
                <a:spcPts val="0"/>
              </a:spcAft>
              <a:buClr>
                <a:srgbClr val="161645"/>
              </a:buClr>
              <a:buSzPts val="1500"/>
              <a:buFont typeface="Noto Sans Symbols"/>
              <a:buChar char="⮚"/>
              <a:defRPr sz="2000" b="0" i="0" u="none" strike="noStrike" cap="none">
                <a:solidFill>
                  <a:srgbClr val="0F243E"/>
                </a:solidFill>
                <a:latin typeface="Arial"/>
                <a:ea typeface="Arial"/>
                <a:cs typeface="Arial"/>
                <a:sym typeface="Arial"/>
              </a:defRPr>
            </a:lvl2pPr>
            <a:lvl3pPr marL="1371600" marR="0" lvl="2" indent="-314325" algn="l" rtl="0">
              <a:spcBef>
                <a:spcPts val="1000"/>
              </a:spcBef>
              <a:spcAft>
                <a:spcPts val="0"/>
              </a:spcAft>
              <a:buClr>
                <a:srgbClr val="161645"/>
              </a:buClr>
              <a:buSzPts val="1350"/>
              <a:buFont typeface="Arial"/>
              <a:buChar char="•"/>
              <a:defRPr sz="1800" b="0" i="0" u="none" strike="noStrike" cap="none">
                <a:solidFill>
                  <a:srgbClr val="0F243E"/>
                </a:solidFill>
                <a:latin typeface="Arial"/>
                <a:ea typeface="Arial"/>
                <a:cs typeface="Arial"/>
                <a:sym typeface="Arial"/>
              </a:defRPr>
            </a:lvl3pPr>
            <a:lvl4pPr marL="1828800" marR="0" lvl="3" indent="-330200" algn="l" rtl="0">
              <a:spcBef>
                <a:spcPts val="1000"/>
              </a:spcBef>
              <a:spcAft>
                <a:spcPts val="0"/>
              </a:spcAft>
              <a:buClr>
                <a:srgbClr val="0F243E"/>
              </a:buClr>
              <a:buSzPts val="1600"/>
              <a:buFont typeface="Arial"/>
              <a:buChar char="–"/>
              <a:defRPr sz="1600" b="0" i="0" u="none" strike="noStrike" cap="none">
                <a:solidFill>
                  <a:srgbClr val="0F243E"/>
                </a:solidFill>
                <a:latin typeface="Arial"/>
                <a:ea typeface="Arial"/>
                <a:cs typeface="Arial"/>
                <a:sym typeface="Arial"/>
              </a:defRPr>
            </a:lvl4pPr>
            <a:lvl5pPr marL="2286000" marR="0" lvl="4" indent="-317500" algn="l" rtl="0">
              <a:spcBef>
                <a:spcPts val="1000"/>
              </a:spcBef>
              <a:spcAft>
                <a:spcPts val="0"/>
              </a:spcAft>
              <a:buClr>
                <a:srgbClr val="0F243E"/>
              </a:buClr>
              <a:buSzPts val="1400"/>
              <a:buFont typeface="Arial"/>
              <a:buChar char="»"/>
              <a:defRPr sz="1400" b="0" i="0" u="none" strike="noStrike" cap="none">
                <a:solidFill>
                  <a:srgbClr val="0F243E"/>
                </a:solidFill>
                <a:latin typeface="Arial"/>
                <a:ea typeface="Arial"/>
                <a:cs typeface="Arial"/>
                <a:sym typeface="Arial"/>
              </a:defRPr>
            </a:lvl5pPr>
            <a:lvl6pPr marL="2743200" marR="0" lvl="5" indent="-355600" algn="l" rtl="0">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5078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F4C7-65D6-5643-9328-47C251937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32378B-E151-DF4C-ADF1-D4F2FFFAAA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E291B-5A30-4240-B6B5-45BAF1FF49B8}"/>
              </a:ext>
            </a:extLst>
          </p:cNvPr>
          <p:cNvSpPr>
            <a:spLocks noGrp="1"/>
          </p:cNvSpPr>
          <p:nvPr>
            <p:ph type="dt" sz="half" idx="10"/>
          </p:nvPr>
        </p:nvSpPr>
        <p:spPr/>
        <p:txBody>
          <a:bodyPr/>
          <a:lstStyle/>
          <a:p>
            <a:fld id="{C8206124-F71C-DC4E-96CF-EF345524DD71}" type="datetimeFigureOut">
              <a:rPr lang="en-US" smtClean="0"/>
              <a:t>12/5/2022</a:t>
            </a:fld>
            <a:endParaRPr lang="en-US"/>
          </a:p>
        </p:txBody>
      </p:sp>
      <p:sp>
        <p:nvSpPr>
          <p:cNvPr id="5" name="Footer Placeholder 4">
            <a:extLst>
              <a:ext uri="{FF2B5EF4-FFF2-40B4-BE49-F238E27FC236}">
                <a16:creationId xmlns:a16="http://schemas.microsoft.com/office/drawing/2014/main" id="{7D7435BB-FED8-B444-B6DD-8B52F4F1D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E813D-F5EA-F841-A44E-C70A5AD039FB}"/>
              </a:ext>
            </a:extLst>
          </p:cNvPr>
          <p:cNvSpPr>
            <a:spLocks noGrp="1"/>
          </p:cNvSpPr>
          <p:nvPr>
            <p:ph type="sldNum" sz="quarter" idx="12"/>
          </p:nvPr>
        </p:nvSpPr>
        <p:spPr/>
        <p:txBody>
          <a:bodyPr/>
          <a:lstStyle/>
          <a:p>
            <a:fld id="{1F26AF2D-7B94-7744-93E7-F2DF54DD01DC}" type="slidenum">
              <a:rPr lang="en-US" smtClean="0"/>
              <a:t>‹#›</a:t>
            </a:fld>
            <a:endParaRPr lang="en-US"/>
          </a:p>
        </p:txBody>
      </p:sp>
    </p:spTree>
    <p:extLst>
      <p:ext uri="{BB962C8B-B14F-4D97-AF65-F5344CB8AC3E}">
        <p14:creationId xmlns:p14="http://schemas.microsoft.com/office/powerpoint/2010/main" val="127254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079E-6C7B-4246-A20C-B3BDBA3D14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62F5EA-A63F-AD40-9657-A8B1205AB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411890-9AF7-8441-8B4D-AF00EBBCAECC}"/>
              </a:ext>
            </a:extLst>
          </p:cNvPr>
          <p:cNvSpPr>
            <a:spLocks noGrp="1"/>
          </p:cNvSpPr>
          <p:nvPr>
            <p:ph type="dt" sz="half" idx="10"/>
          </p:nvPr>
        </p:nvSpPr>
        <p:spPr/>
        <p:txBody>
          <a:bodyPr/>
          <a:lstStyle/>
          <a:p>
            <a:fld id="{C8206124-F71C-DC4E-96CF-EF345524DD71}" type="datetimeFigureOut">
              <a:rPr lang="en-US" smtClean="0"/>
              <a:t>12/5/2022</a:t>
            </a:fld>
            <a:endParaRPr lang="en-US"/>
          </a:p>
        </p:txBody>
      </p:sp>
      <p:sp>
        <p:nvSpPr>
          <p:cNvPr id="5" name="Footer Placeholder 4">
            <a:extLst>
              <a:ext uri="{FF2B5EF4-FFF2-40B4-BE49-F238E27FC236}">
                <a16:creationId xmlns:a16="http://schemas.microsoft.com/office/drawing/2014/main" id="{68D65D92-41D9-7645-9CF5-993727EE2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0C557-0E22-FF46-99C8-4415DBD69267}"/>
              </a:ext>
            </a:extLst>
          </p:cNvPr>
          <p:cNvSpPr>
            <a:spLocks noGrp="1"/>
          </p:cNvSpPr>
          <p:nvPr>
            <p:ph type="sldNum" sz="quarter" idx="12"/>
          </p:nvPr>
        </p:nvSpPr>
        <p:spPr/>
        <p:txBody>
          <a:bodyPr/>
          <a:lstStyle/>
          <a:p>
            <a:fld id="{1F26AF2D-7B94-7744-93E7-F2DF54DD01DC}" type="slidenum">
              <a:rPr lang="en-US" smtClean="0"/>
              <a:t>‹#›</a:t>
            </a:fld>
            <a:endParaRPr lang="en-US"/>
          </a:p>
        </p:txBody>
      </p:sp>
    </p:spTree>
    <p:extLst>
      <p:ext uri="{BB962C8B-B14F-4D97-AF65-F5344CB8AC3E}">
        <p14:creationId xmlns:p14="http://schemas.microsoft.com/office/powerpoint/2010/main" val="188927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5255-4954-3C4A-B336-17C056E6A1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81D3CA-77E1-784B-AD11-14B4D0014E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6EE6A1-EA1D-CB41-881B-B2708B8408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18E739-7264-574B-B523-F707296BB7D6}"/>
              </a:ext>
            </a:extLst>
          </p:cNvPr>
          <p:cNvSpPr>
            <a:spLocks noGrp="1"/>
          </p:cNvSpPr>
          <p:nvPr>
            <p:ph type="dt" sz="half" idx="10"/>
          </p:nvPr>
        </p:nvSpPr>
        <p:spPr/>
        <p:txBody>
          <a:bodyPr/>
          <a:lstStyle/>
          <a:p>
            <a:fld id="{C8206124-F71C-DC4E-96CF-EF345524DD71}" type="datetimeFigureOut">
              <a:rPr lang="en-US" smtClean="0"/>
              <a:t>12/5/2022</a:t>
            </a:fld>
            <a:endParaRPr lang="en-US"/>
          </a:p>
        </p:txBody>
      </p:sp>
      <p:sp>
        <p:nvSpPr>
          <p:cNvPr id="6" name="Footer Placeholder 5">
            <a:extLst>
              <a:ext uri="{FF2B5EF4-FFF2-40B4-BE49-F238E27FC236}">
                <a16:creationId xmlns:a16="http://schemas.microsoft.com/office/drawing/2014/main" id="{BA49AC8F-5ECE-D54F-8B6A-45037767D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BC540-8811-C247-990F-520A724073C3}"/>
              </a:ext>
            </a:extLst>
          </p:cNvPr>
          <p:cNvSpPr>
            <a:spLocks noGrp="1"/>
          </p:cNvSpPr>
          <p:nvPr>
            <p:ph type="sldNum" sz="quarter" idx="12"/>
          </p:nvPr>
        </p:nvSpPr>
        <p:spPr/>
        <p:txBody>
          <a:bodyPr/>
          <a:lstStyle/>
          <a:p>
            <a:fld id="{1F26AF2D-7B94-7744-93E7-F2DF54DD01DC}" type="slidenum">
              <a:rPr lang="en-US" smtClean="0"/>
              <a:t>‹#›</a:t>
            </a:fld>
            <a:endParaRPr lang="en-US"/>
          </a:p>
        </p:txBody>
      </p:sp>
    </p:spTree>
    <p:extLst>
      <p:ext uri="{BB962C8B-B14F-4D97-AF65-F5344CB8AC3E}">
        <p14:creationId xmlns:p14="http://schemas.microsoft.com/office/powerpoint/2010/main" val="335490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0E2E-7D78-D14B-B336-4F320799C9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C01723-112D-D047-954D-3DFBCB6033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44B188-F8A1-CB42-86BA-439C4FFB09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813F3E-9B13-8948-B8E3-17F67B64E3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B1E068-A44D-CA41-9CEE-1AADC7D229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FD3A67-F0C9-BE4C-8A58-115D66AFF10A}"/>
              </a:ext>
            </a:extLst>
          </p:cNvPr>
          <p:cNvSpPr>
            <a:spLocks noGrp="1"/>
          </p:cNvSpPr>
          <p:nvPr>
            <p:ph type="dt" sz="half" idx="10"/>
          </p:nvPr>
        </p:nvSpPr>
        <p:spPr/>
        <p:txBody>
          <a:bodyPr/>
          <a:lstStyle/>
          <a:p>
            <a:fld id="{C8206124-F71C-DC4E-96CF-EF345524DD71}" type="datetimeFigureOut">
              <a:rPr lang="en-US" smtClean="0"/>
              <a:t>12/5/2022</a:t>
            </a:fld>
            <a:endParaRPr lang="en-US"/>
          </a:p>
        </p:txBody>
      </p:sp>
      <p:sp>
        <p:nvSpPr>
          <p:cNvPr id="8" name="Footer Placeholder 7">
            <a:extLst>
              <a:ext uri="{FF2B5EF4-FFF2-40B4-BE49-F238E27FC236}">
                <a16:creationId xmlns:a16="http://schemas.microsoft.com/office/drawing/2014/main" id="{B9B21956-38B2-9347-8526-7B96A468A7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C886A7-FDE8-1749-9578-83A37FF4FEDE}"/>
              </a:ext>
            </a:extLst>
          </p:cNvPr>
          <p:cNvSpPr>
            <a:spLocks noGrp="1"/>
          </p:cNvSpPr>
          <p:nvPr>
            <p:ph type="sldNum" sz="quarter" idx="12"/>
          </p:nvPr>
        </p:nvSpPr>
        <p:spPr/>
        <p:txBody>
          <a:bodyPr/>
          <a:lstStyle/>
          <a:p>
            <a:fld id="{1F26AF2D-7B94-7744-93E7-F2DF54DD01DC}" type="slidenum">
              <a:rPr lang="en-US" smtClean="0"/>
              <a:t>‹#›</a:t>
            </a:fld>
            <a:endParaRPr lang="en-US"/>
          </a:p>
        </p:txBody>
      </p:sp>
    </p:spTree>
    <p:extLst>
      <p:ext uri="{BB962C8B-B14F-4D97-AF65-F5344CB8AC3E}">
        <p14:creationId xmlns:p14="http://schemas.microsoft.com/office/powerpoint/2010/main" val="348382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3A99-57CD-7043-BBCA-37A32BE82F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95D208-99AB-254D-85DE-81478101813B}"/>
              </a:ext>
            </a:extLst>
          </p:cNvPr>
          <p:cNvSpPr>
            <a:spLocks noGrp="1"/>
          </p:cNvSpPr>
          <p:nvPr>
            <p:ph type="dt" sz="half" idx="10"/>
          </p:nvPr>
        </p:nvSpPr>
        <p:spPr/>
        <p:txBody>
          <a:bodyPr/>
          <a:lstStyle/>
          <a:p>
            <a:fld id="{C8206124-F71C-DC4E-96CF-EF345524DD71}" type="datetimeFigureOut">
              <a:rPr lang="en-US" smtClean="0"/>
              <a:t>12/5/2022</a:t>
            </a:fld>
            <a:endParaRPr lang="en-US"/>
          </a:p>
        </p:txBody>
      </p:sp>
      <p:sp>
        <p:nvSpPr>
          <p:cNvPr id="4" name="Footer Placeholder 3">
            <a:extLst>
              <a:ext uri="{FF2B5EF4-FFF2-40B4-BE49-F238E27FC236}">
                <a16:creationId xmlns:a16="http://schemas.microsoft.com/office/drawing/2014/main" id="{E61C0092-64B2-F548-947B-02F0BEE02A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8CDE59-0A54-8540-BC26-DF6D2A4FB35C}"/>
              </a:ext>
            </a:extLst>
          </p:cNvPr>
          <p:cNvSpPr>
            <a:spLocks noGrp="1"/>
          </p:cNvSpPr>
          <p:nvPr>
            <p:ph type="sldNum" sz="quarter" idx="12"/>
          </p:nvPr>
        </p:nvSpPr>
        <p:spPr/>
        <p:txBody>
          <a:bodyPr/>
          <a:lstStyle/>
          <a:p>
            <a:fld id="{1F26AF2D-7B94-7744-93E7-F2DF54DD01DC}" type="slidenum">
              <a:rPr lang="en-US" smtClean="0"/>
              <a:t>‹#›</a:t>
            </a:fld>
            <a:endParaRPr lang="en-US"/>
          </a:p>
        </p:txBody>
      </p:sp>
    </p:spTree>
    <p:extLst>
      <p:ext uri="{BB962C8B-B14F-4D97-AF65-F5344CB8AC3E}">
        <p14:creationId xmlns:p14="http://schemas.microsoft.com/office/powerpoint/2010/main" val="39318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18E59B-6F86-6948-8EDD-197AFAA9B4E8}"/>
              </a:ext>
            </a:extLst>
          </p:cNvPr>
          <p:cNvSpPr>
            <a:spLocks noGrp="1"/>
          </p:cNvSpPr>
          <p:nvPr>
            <p:ph type="dt" sz="half" idx="10"/>
          </p:nvPr>
        </p:nvSpPr>
        <p:spPr/>
        <p:txBody>
          <a:bodyPr/>
          <a:lstStyle/>
          <a:p>
            <a:fld id="{C8206124-F71C-DC4E-96CF-EF345524DD71}" type="datetimeFigureOut">
              <a:rPr lang="en-US" smtClean="0"/>
              <a:t>12/5/2022</a:t>
            </a:fld>
            <a:endParaRPr lang="en-US"/>
          </a:p>
        </p:txBody>
      </p:sp>
      <p:sp>
        <p:nvSpPr>
          <p:cNvPr id="3" name="Footer Placeholder 2">
            <a:extLst>
              <a:ext uri="{FF2B5EF4-FFF2-40B4-BE49-F238E27FC236}">
                <a16:creationId xmlns:a16="http://schemas.microsoft.com/office/drawing/2014/main" id="{D675E9C4-A3E5-A24E-AE11-83228E5100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E3B5AD-35C3-4E45-8549-6D60909751AF}"/>
              </a:ext>
            </a:extLst>
          </p:cNvPr>
          <p:cNvSpPr>
            <a:spLocks noGrp="1"/>
          </p:cNvSpPr>
          <p:nvPr>
            <p:ph type="sldNum" sz="quarter" idx="12"/>
          </p:nvPr>
        </p:nvSpPr>
        <p:spPr/>
        <p:txBody>
          <a:bodyPr/>
          <a:lstStyle/>
          <a:p>
            <a:fld id="{1F26AF2D-7B94-7744-93E7-F2DF54DD01DC}" type="slidenum">
              <a:rPr lang="en-US" smtClean="0"/>
              <a:t>‹#›</a:t>
            </a:fld>
            <a:endParaRPr lang="en-US"/>
          </a:p>
        </p:txBody>
      </p:sp>
    </p:spTree>
    <p:extLst>
      <p:ext uri="{BB962C8B-B14F-4D97-AF65-F5344CB8AC3E}">
        <p14:creationId xmlns:p14="http://schemas.microsoft.com/office/powerpoint/2010/main" val="2800135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6182-DEB6-F946-9C64-8E0ED2A51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3EDDB-C23C-2342-B0F1-F015D57F4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8BD6F3-8B8F-4047-9E89-4D759026F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AA60F7-497A-A24D-8BF7-A195F1607A22}"/>
              </a:ext>
            </a:extLst>
          </p:cNvPr>
          <p:cNvSpPr>
            <a:spLocks noGrp="1"/>
          </p:cNvSpPr>
          <p:nvPr>
            <p:ph type="dt" sz="half" idx="10"/>
          </p:nvPr>
        </p:nvSpPr>
        <p:spPr/>
        <p:txBody>
          <a:bodyPr/>
          <a:lstStyle/>
          <a:p>
            <a:fld id="{C8206124-F71C-DC4E-96CF-EF345524DD71}" type="datetimeFigureOut">
              <a:rPr lang="en-US" smtClean="0"/>
              <a:t>12/5/2022</a:t>
            </a:fld>
            <a:endParaRPr lang="en-US"/>
          </a:p>
        </p:txBody>
      </p:sp>
      <p:sp>
        <p:nvSpPr>
          <p:cNvPr id="6" name="Footer Placeholder 5">
            <a:extLst>
              <a:ext uri="{FF2B5EF4-FFF2-40B4-BE49-F238E27FC236}">
                <a16:creationId xmlns:a16="http://schemas.microsoft.com/office/drawing/2014/main" id="{693D4DDA-596C-204F-9C24-55CEE2ABF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A0F4A-F740-3244-88D7-450D08E56F1F}"/>
              </a:ext>
            </a:extLst>
          </p:cNvPr>
          <p:cNvSpPr>
            <a:spLocks noGrp="1"/>
          </p:cNvSpPr>
          <p:nvPr>
            <p:ph type="sldNum" sz="quarter" idx="12"/>
          </p:nvPr>
        </p:nvSpPr>
        <p:spPr/>
        <p:txBody>
          <a:bodyPr/>
          <a:lstStyle/>
          <a:p>
            <a:fld id="{1F26AF2D-7B94-7744-93E7-F2DF54DD01DC}" type="slidenum">
              <a:rPr lang="en-US" smtClean="0"/>
              <a:t>‹#›</a:t>
            </a:fld>
            <a:endParaRPr lang="en-US"/>
          </a:p>
        </p:txBody>
      </p:sp>
    </p:spTree>
    <p:extLst>
      <p:ext uri="{BB962C8B-B14F-4D97-AF65-F5344CB8AC3E}">
        <p14:creationId xmlns:p14="http://schemas.microsoft.com/office/powerpoint/2010/main" val="92379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8AE4-69CA-F84F-8B73-8E571E7E0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5DA232-1106-C846-99DA-DDAB947B5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1B72A5-6096-B54E-8ECC-ADD13084A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96ED4C-EDE9-E74A-B659-126BB0A6BB29}"/>
              </a:ext>
            </a:extLst>
          </p:cNvPr>
          <p:cNvSpPr>
            <a:spLocks noGrp="1"/>
          </p:cNvSpPr>
          <p:nvPr>
            <p:ph type="dt" sz="half" idx="10"/>
          </p:nvPr>
        </p:nvSpPr>
        <p:spPr/>
        <p:txBody>
          <a:bodyPr/>
          <a:lstStyle/>
          <a:p>
            <a:fld id="{C8206124-F71C-DC4E-96CF-EF345524DD71}" type="datetimeFigureOut">
              <a:rPr lang="en-US" smtClean="0"/>
              <a:t>12/5/2022</a:t>
            </a:fld>
            <a:endParaRPr lang="en-US"/>
          </a:p>
        </p:txBody>
      </p:sp>
      <p:sp>
        <p:nvSpPr>
          <p:cNvPr id="6" name="Footer Placeholder 5">
            <a:extLst>
              <a:ext uri="{FF2B5EF4-FFF2-40B4-BE49-F238E27FC236}">
                <a16:creationId xmlns:a16="http://schemas.microsoft.com/office/drawing/2014/main" id="{D3B41EE6-06D6-5F40-A0A0-24EFB57FA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CB410-8033-144C-A221-8D17B35BC8FA}"/>
              </a:ext>
            </a:extLst>
          </p:cNvPr>
          <p:cNvSpPr>
            <a:spLocks noGrp="1"/>
          </p:cNvSpPr>
          <p:nvPr>
            <p:ph type="sldNum" sz="quarter" idx="12"/>
          </p:nvPr>
        </p:nvSpPr>
        <p:spPr/>
        <p:txBody>
          <a:bodyPr/>
          <a:lstStyle/>
          <a:p>
            <a:fld id="{1F26AF2D-7B94-7744-93E7-F2DF54DD01DC}" type="slidenum">
              <a:rPr lang="en-US" smtClean="0"/>
              <a:t>‹#›</a:t>
            </a:fld>
            <a:endParaRPr lang="en-US"/>
          </a:p>
        </p:txBody>
      </p:sp>
    </p:spTree>
    <p:extLst>
      <p:ext uri="{BB962C8B-B14F-4D97-AF65-F5344CB8AC3E}">
        <p14:creationId xmlns:p14="http://schemas.microsoft.com/office/powerpoint/2010/main" val="159968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4A0230-3D55-2646-A258-D0CA501022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09B2DA-9BBA-1C44-9FEC-E2A7A4018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CCA5E-88CD-884B-BC2F-0E2D1484F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06124-F71C-DC4E-96CF-EF345524DD71}" type="datetimeFigureOut">
              <a:rPr lang="en-US" smtClean="0"/>
              <a:t>12/5/2022</a:t>
            </a:fld>
            <a:endParaRPr lang="en-US"/>
          </a:p>
        </p:txBody>
      </p:sp>
      <p:sp>
        <p:nvSpPr>
          <p:cNvPr id="5" name="Footer Placeholder 4">
            <a:extLst>
              <a:ext uri="{FF2B5EF4-FFF2-40B4-BE49-F238E27FC236}">
                <a16:creationId xmlns:a16="http://schemas.microsoft.com/office/drawing/2014/main" id="{0F30C3BE-E7A7-054B-BBF3-B3904C1384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DBCEC1-12DD-0C40-B558-87D105DEC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6AF2D-7B94-7744-93E7-F2DF54DD01DC}" type="slidenum">
              <a:rPr lang="en-US" smtClean="0"/>
              <a:t>‹#›</a:t>
            </a:fld>
            <a:endParaRPr lang="en-US"/>
          </a:p>
        </p:txBody>
      </p:sp>
    </p:spTree>
    <p:extLst>
      <p:ext uri="{BB962C8B-B14F-4D97-AF65-F5344CB8AC3E}">
        <p14:creationId xmlns:p14="http://schemas.microsoft.com/office/powerpoint/2010/main" val="2036426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https://www.mynavyhr.navy.mil/Career-Management/Community-Management/Officer/Program-Authorizations/" TargetMode="External"/><Relationship Id="rId4" Type="http://schemas.openxmlformats.org/officeDocument/2006/relationships/hyperlink" Target="https://www.mynavyhr.navy.mil/References/Messag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5" y="-1"/>
            <a:ext cx="12200965" cy="6877322"/>
          </a:xfrm>
          <a:prstGeom prst="rect">
            <a:avLst/>
          </a:prstGeom>
        </p:spPr>
      </p:pic>
      <p:sp>
        <p:nvSpPr>
          <p:cNvPr id="10" name="TextBox 9">
            <a:extLst>
              <a:ext uri="{FF2B5EF4-FFF2-40B4-BE49-F238E27FC236}">
                <a16:creationId xmlns:a16="http://schemas.microsoft.com/office/drawing/2014/main" id="{23F75602-AFEB-3442-A03C-E50A5AC1B176}"/>
              </a:ext>
            </a:extLst>
          </p:cNvPr>
          <p:cNvSpPr txBox="1"/>
          <p:nvPr/>
        </p:nvSpPr>
        <p:spPr>
          <a:xfrm>
            <a:off x="2229485" y="657623"/>
            <a:ext cx="6822671" cy="2800767"/>
          </a:xfrm>
          <a:prstGeom prst="rect">
            <a:avLst/>
          </a:prstGeom>
          <a:noFill/>
        </p:spPr>
        <p:txBody>
          <a:bodyPr wrap="square" rtlCol="0">
            <a:spAutoFit/>
          </a:bodyPr>
          <a:lstStyle/>
          <a:p>
            <a:r>
              <a:rPr lang="en-US" sz="4800" b="1" dirty="0">
                <a:solidFill>
                  <a:srgbClr val="002060"/>
                </a:solidFill>
                <a:latin typeface="Arial Black" panose="020B0A04020102020204" pitchFamily="34" charset="0"/>
                <a:ea typeface="Roboto Black" panose="02000000000000000000" pitchFamily="2" charset="0"/>
                <a:cs typeface="Aharoni" panose="02010803020104030203" pitchFamily="2" charset="-79"/>
              </a:rPr>
              <a:t>Intro to HR and</a:t>
            </a:r>
          </a:p>
          <a:p>
            <a:r>
              <a:rPr lang="en-US" sz="4800" b="1" dirty="0">
                <a:solidFill>
                  <a:srgbClr val="002060"/>
                </a:solidFill>
                <a:latin typeface="Arial Black" panose="020B0A04020102020204" pitchFamily="34" charset="0"/>
                <a:ea typeface="Roboto Black" panose="02000000000000000000" pitchFamily="2" charset="0"/>
                <a:cs typeface="Aharoni" panose="02010803020104030203" pitchFamily="2" charset="-79"/>
              </a:rPr>
              <a:t>Navy Recruiting </a:t>
            </a:r>
          </a:p>
          <a:p>
            <a:endParaRPr lang="en-US" sz="4000" b="1" dirty="0">
              <a:solidFill>
                <a:schemeClr val="bg1"/>
              </a:solidFill>
              <a:latin typeface="Arial Black" panose="020B0A04020102020204" pitchFamily="34" charset="0"/>
              <a:ea typeface="Roboto" panose="02000000000000000000" pitchFamily="2" charset="0"/>
              <a:cs typeface="Aharoni" panose="02010803020104030203" pitchFamily="2" charset="-79"/>
            </a:endParaRPr>
          </a:p>
          <a:p>
            <a:r>
              <a:rPr lang="en-US" sz="4000" b="1" dirty="0">
                <a:solidFill>
                  <a:schemeClr val="bg1"/>
                </a:solidFill>
                <a:latin typeface="Arial Black" panose="020B0A04020102020204" pitchFamily="34" charset="0"/>
                <a:ea typeface="Roboto" panose="02000000000000000000" pitchFamily="2" charset="0"/>
                <a:cs typeface="Aharoni" panose="02010803020104030203" pitchFamily="2" charset="-79"/>
              </a:rPr>
              <a:t>Tuesday, 06DEC22</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34" y="159073"/>
            <a:ext cx="1616299" cy="1588770"/>
          </a:xfrm>
          <a:prstGeom prst="rect">
            <a:avLst/>
          </a:prstGeom>
        </p:spPr>
      </p:pic>
    </p:spTree>
    <p:extLst>
      <p:ext uri="{BB962C8B-B14F-4D97-AF65-F5344CB8AC3E}">
        <p14:creationId xmlns:p14="http://schemas.microsoft.com/office/powerpoint/2010/main" val="3665907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21066" y="-6361"/>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334496" y="286623"/>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FORCE </a:t>
            </a:r>
            <a:r>
              <a:rPr lang="en-US" sz="3200" b="1" dirty="0" smtClean="0">
                <a:latin typeface="Arial Black" panose="020B0A04020102020204" pitchFamily="34" charset="0"/>
                <a:ea typeface="Roboto" panose="02000000000000000000" pitchFamily="2" charset="0"/>
                <a:cs typeface="Aharoni" panose="02010803020104030203" pitchFamily="2" charset="-79"/>
              </a:rPr>
              <a:t>MANAGEMENT Required KSA’s </a:t>
            </a:r>
            <a:endParaRPr lang="en-US" sz="3200" b="1" dirty="0" smtClean="0">
              <a:latin typeface="Arial Black" panose="020B0A04020102020204" pitchFamily="34" charset="0"/>
              <a:ea typeface="Roboto" panose="02000000000000000000" pitchFamily="2" charset="0"/>
              <a:cs typeface="Aharoni" panose="02010803020104030203" pitchFamily="2" charset="-79"/>
            </a:endParaRPr>
          </a:p>
        </p:txBody>
      </p:sp>
      <p:sp>
        <p:nvSpPr>
          <p:cNvPr id="9" name="Content Placeholder 1"/>
          <p:cNvSpPr txBox="1">
            <a:spLocks/>
          </p:cNvSpPr>
          <p:nvPr/>
        </p:nvSpPr>
        <p:spPr>
          <a:xfrm>
            <a:off x="765810" y="1200242"/>
            <a:ext cx="11304820" cy="4022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US" sz="1200" dirty="0">
              <a:latin typeface="RobotoCondensed-Regular"/>
              <a:ea typeface="Roboto Condensed" panose="02000000000000000000" pitchFamily="2" charset="0"/>
            </a:endParaRPr>
          </a:p>
        </p:txBody>
      </p:sp>
      <p:sp>
        <p:nvSpPr>
          <p:cNvPr id="7" name="Content Placeholder 5"/>
          <p:cNvSpPr txBox="1">
            <a:spLocks/>
          </p:cNvSpPr>
          <p:nvPr/>
        </p:nvSpPr>
        <p:spPr>
          <a:xfrm>
            <a:off x="623374" y="843852"/>
            <a:ext cx="4191000" cy="3581400"/>
          </a:xfrm>
          <a:prstGeom prst="rect">
            <a:avLst/>
          </a:prstGeom>
        </p:spPr>
        <p:txBody>
          <a:bodyPr/>
          <a:lstStyle>
            <a:lvl1pPr marL="0" indent="0" algn="l" rtl="0" eaLnBrk="0" fontAlgn="base" hangingPunct="0">
              <a:spcBef>
                <a:spcPct val="20000"/>
              </a:spcBef>
              <a:spcAft>
                <a:spcPct val="0"/>
              </a:spcAft>
              <a:buNone/>
              <a:defRPr b="1" u="sng">
                <a:solidFill>
                  <a:srgbClr val="002C4B"/>
                </a:solidFill>
                <a:latin typeface="+mn-lt"/>
                <a:ea typeface="+mn-ea"/>
                <a:cs typeface="+mn-cs"/>
              </a:defRPr>
            </a:lvl1pPr>
            <a:lvl2pPr marL="234950" indent="-225425" algn="l" rtl="0" eaLnBrk="0" fontAlgn="base" hangingPunct="0">
              <a:spcBef>
                <a:spcPts val="0"/>
              </a:spcBef>
              <a:spcAft>
                <a:spcPct val="0"/>
              </a:spcAft>
              <a:buFont typeface="Arial" panose="020B0604020202020204" pitchFamily="34" charset="0"/>
              <a:buChar char="•"/>
              <a:defRPr sz="1600" b="0" baseline="0">
                <a:solidFill>
                  <a:srgbClr val="000000"/>
                </a:solidFill>
                <a:latin typeface="+mn-lt"/>
                <a:cs typeface="+mn-cs"/>
              </a:defRPr>
            </a:lvl2pPr>
            <a:lvl3pPr marL="461963" indent="-228600" algn="l" rtl="0" eaLnBrk="0" fontAlgn="base" hangingPunct="0">
              <a:spcBef>
                <a:spcPts val="0"/>
              </a:spcBef>
              <a:spcAft>
                <a:spcPct val="0"/>
              </a:spcAft>
              <a:buFont typeface="Arial" panose="020B0604020202020204" pitchFamily="34" charset="0"/>
              <a:buChar char="‒"/>
              <a:defRPr sz="1400" b="0">
                <a:solidFill>
                  <a:srgbClr val="000000"/>
                </a:solidFill>
                <a:latin typeface="+mn-lt"/>
                <a:cs typeface="+mn-cs"/>
              </a:defRPr>
            </a:lvl3pPr>
            <a:lvl4pPr marL="685800" indent="-228600" algn="l" rtl="0" eaLnBrk="0" fontAlgn="base" hangingPunct="0">
              <a:spcBef>
                <a:spcPts val="0"/>
              </a:spcBef>
              <a:spcAft>
                <a:spcPct val="0"/>
              </a:spcAft>
              <a:buFont typeface="Arial" panose="020B0604020202020204" pitchFamily="34" charset="0"/>
              <a:buChar char="◦"/>
              <a:defRPr sz="1400">
                <a:solidFill>
                  <a:srgbClr val="000000"/>
                </a:solidFill>
                <a:latin typeface="+mn-lt"/>
                <a:cs typeface="+mn-cs"/>
              </a:defRPr>
            </a:lvl4pPr>
            <a:lvl5pPr marL="971550" indent="-228600" algn="l" rtl="0" eaLnBrk="0" fontAlgn="base" hangingPunct="0">
              <a:spcBef>
                <a:spcPts val="0"/>
              </a:spcBef>
              <a:spcAft>
                <a:spcPct val="0"/>
              </a:spcAft>
              <a:buFont typeface="Arial" panose="020B0604020202020204" pitchFamily="34" charset="0"/>
              <a:buChar char="‒"/>
              <a:defRPr sz="1200">
                <a:solidFill>
                  <a:srgbClr val="000000"/>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0"/>
              </a:spcBef>
              <a:defRPr/>
            </a:pPr>
            <a:r>
              <a:rPr lang="en-US" sz="2400" b="0" u="none" kern="0" dirty="0" smtClean="0">
                <a:solidFill>
                  <a:srgbClr val="000000"/>
                </a:solidFill>
                <a:latin typeface="Arial"/>
              </a:rPr>
              <a:t>Knowledge </a:t>
            </a:r>
            <a:r>
              <a:rPr lang="en-US" sz="2400" b="0" u="none" kern="0" dirty="0" smtClean="0">
                <a:solidFill>
                  <a:srgbClr val="000000"/>
                </a:solidFill>
                <a:latin typeface="Arial"/>
              </a:rPr>
              <a:t>of:</a:t>
            </a:r>
          </a:p>
          <a:p>
            <a:pPr marL="520700" lvl="1" indent="-285750">
              <a:defRPr/>
            </a:pPr>
            <a:r>
              <a:rPr lang="en-US" sz="1800" kern="0" dirty="0" smtClean="0">
                <a:latin typeface="Arial"/>
              </a:rPr>
              <a:t>Total Force</a:t>
            </a:r>
          </a:p>
          <a:p>
            <a:pPr marL="520700" lvl="1" indent="-285750">
              <a:defRPr/>
            </a:pPr>
            <a:r>
              <a:rPr lang="en-US" sz="1800" kern="0" dirty="0" smtClean="0">
                <a:latin typeface="Arial"/>
              </a:rPr>
              <a:t>Manpower vs. Manning</a:t>
            </a:r>
          </a:p>
          <a:p>
            <a:pPr marL="520700" lvl="1" indent="-285750">
              <a:defRPr/>
            </a:pPr>
            <a:r>
              <a:rPr lang="en-US" sz="1800" kern="0" dirty="0" smtClean="0">
                <a:latin typeface="Arial"/>
              </a:rPr>
              <a:t>PPBE process</a:t>
            </a:r>
          </a:p>
          <a:p>
            <a:pPr marL="520700" lvl="1" indent="-285750">
              <a:defRPr/>
            </a:pPr>
            <a:r>
              <a:rPr lang="en-US" sz="1800" kern="0" dirty="0" smtClean="0">
                <a:latin typeface="Arial"/>
              </a:rPr>
              <a:t>Personnel and Pay policy and processes</a:t>
            </a:r>
          </a:p>
          <a:p>
            <a:pPr marL="520700" lvl="1" indent="-285750">
              <a:defRPr/>
            </a:pPr>
            <a:r>
              <a:rPr lang="en-US" sz="1800" kern="0" dirty="0" smtClean="0">
                <a:latin typeface="Arial"/>
              </a:rPr>
              <a:t>Individual Training Requirements</a:t>
            </a:r>
          </a:p>
          <a:p>
            <a:pPr marL="520700" lvl="1" indent="-285750">
              <a:defRPr/>
            </a:pPr>
            <a:r>
              <a:rPr lang="en-US" sz="1800" kern="0" dirty="0" smtClean="0">
                <a:latin typeface="Arial"/>
              </a:rPr>
              <a:t>Supply Chain Management</a:t>
            </a:r>
          </a:p>
          <a:p>
            <a:pPr marL="520700" lvl="1" indent="-285750">
              <a:defRPr/>
            </a:pPr>
            <a:r>
              <a:rPr lang="en-US" sz="1800" kern="0" dirty="0" smtClean="0">
                <a:latin typeface="Arial"/>
              </a:rPr>
              <a:t>TYCOM Manning Actions</a:t>
            </a:r>
          </a:p>
          <a:p>
            <a:pPr marL="520700" lvl="1" indent="-285750">
              <a:defRPr/>
            </a:pPr>
            <a:r>
              <a:rPr lang="en-US" sz="1800" kern="0" dirty="0" smtClean="0">
                <a:latin typeface="Arial"/>
              </a:rPr>
              <a:t>Civilian Hiring &amp; Personnel Policy</a:t>
            </a:r>
          </a:p>
          <a:p>
            <a:pPr marL="520700" lvl="1" indent="-285750">
              <a:defRPr/>
            </a:pPr>
            <a:r>
              <a:rPr lang="en-US" sz="1800" kern="0" dirty="0" err="1" smtClean="0">
                <a:latin typeface="Arial"/>
              </a:rPr>
              <a:t>Evals</a:t>
            </a:r>
            <a:r>
              <a:rPr lang="en-US" sz="1800" kern="0" dirty="0" smtClean="0">
                <a:latin typeface="Arial"/>
              </a:rPr>
              <a:t>, FITREPs and Civilian Performance Appraisal</a:t>
            </a:r>
          </a:p>
          <a:p>
            <a:pPr marL="520700" lvl="1" indent="-285750">
              <a:defRPr/>
            </a:pPr>
            <a:r>
              <a:rPr lang="en-US" sz="1800" kern="0" dirty="0" smtClean="0">
                <a:latin typeface="Arial"/>
              </a:rPr>
              <a:t>EEO, Sexual Harassment, Suicide Prevention, Destructive Behaviors</a:t>
            </a:r>
          </a:p>
          <a:p>
            <a:pPr marL="520700" lvl="1" indent="-285750">
              <a:defRPr/>
            </a:pPr>
            <a:r>
              <a:rPr lang="en-US" sz="1800" kern="0" dirty="0" smtClean="0">
                <a:latin typeface="Arial"/>
              </a:rPr>
              <a:t>Reserve Mobilization and GPC vs. Operational Support</a:t>
            </a:r>
            <a:endParaRPr lang="en-US" sz="1400" kern="0" dirty="0">
              <a:latin typeface="Arial"/>
            </a:endParaRPr>
          </a:p>
        </p:txBody>
      </p:sp>
      <p:sp>
        <p:nvSpPr>
          <p:cNvPr id="8" name="TextBox 7"/>
          <p:cNvSpPr txBox="1"/>
          <p:nvPr/>
        </p:nvSpPr>
        <p:spPr>
          <a:xfrm>
            <a:off x="6308902" y="645647"/>
            <a:ext cx="4267200" cy="5324535"/>
          </a:xfrm>
          <a:prstGeom prst="rect">
            <a:avLst/>
          </a:prstGeom>
          <a:noFill/>
        </p:spPr>
        <p:txBody>
          <a:bodyPr wrap="square" rtlCol="0">
            <a:spAutoFit/>
          </a:bodyPr>
          <a:lstStyle/>
          <a:p>
            <a:pPr>
              <a:defRPr/>
            </a:pPr>
            <a:endParaRPr lang="en-US" sz="1400" kern="0" dirty="0" smtClean="0">
              <a:latin typeface="Arial"/>
            </a:endParaRPr>
          </a:p>
          <a:p>
            <a:pPr>
              <a:defRPr/>
            </a:pPr>
            <a:r>
              <a:rPr lang="en-US" sz="2400" kern="0" dirty="0" smtClean="0">
                <a:solidFill>
                  <a:srgbClr val="000000"/>
                </a:solidFill>
                <a:latin typeface="Arial"/>
              </a:rPr>
              <a:t>Skills</a:t>
            </a:r>
            <a:r>
              <a:rPr lang="en-US" sz="2400" kern="0" dirty="0" smtClean="0">
                <a:solidFill>
                  <a:srgbClr val="000000"/>
                </a:solidFill>
                <a:latin typeface="Arial"/>
              </a:rPr>
              <a:t>: </a:t>
            </a:r>
            <a:endParaRPr lang="en-US" sz="2400" kern="0" dirty="0">
              <a:solidFill>
                <a:srgbClr val="000000"/>
              </a:solidFill>
              <a:latin typeface="Arial"/>
            </a:endParaRPr>
          </a:p>
          <a:p>
            <a:pPr marL="520700" lvl="1" indent="-285750">
              <a:buFont typeface="Arial" panose="020B0604020202020204" pitchFamily="34" charset="0"/>
              <a:buChar char="•"/>
              <a:defRPr/>
            </a:pPr>
            <a:r>
              <a:rPr lang="en-US" kern="0" dirty="0">
                <a:solidFill>
                  <a:srgbClr val="000000"/>
                </a:solidFill>
                <a:latin typeface="Arial"/>
              </a:rPr>
              <a:t>Public speaking		</a:t>
            </a:r>
          </a:p>
          <a:p>
            <a:pPr marL="520700" lvl="1" indent="-285750">
              <a:buFont typeface="Arial" panose="020B0604020202020204" pitchFamily="34" charset="0"/>
              <a:buChar char="•"/>
              <a:defRPr/>
            </a:pPr>
            <a:r>
              <a:rPr lang="en-US" kern="0" dirty="0">
                <a:solidFill>
                  <a:srgbClr val="000000"/>
                </a:solidFill>
                <a:latin typeface="Arial"/>
              </a:rPr>
              <a:t>Written communication</a:t>
            </a:r>
          </a:p>
          <a:p>
            <a:pPr marL="520700" lvl="1" indent="-285750">
              <a:buFont typeface="Arial" panose="020B0604020202020204" pitchFamily="34" charset="0"/>
              <a:buChar char="•"/>
              <a:defRPr/>
            </a:pPr>
            <a:r>
              <a:rPr lang="en-US" kern="0" dirty="0" smtClean="0">
                <a:solidFill>
                  <a:srgbClr val="000000"/>
                </a:solidFill>
                <a:latin typeface="Arial"/>
              </a:rPr>
              <a:t>Data Analytical </a:t>
            </a:r>
            <a:r>
              <a:rPr lang="en-US" kern="0" dirty="0">
                <a:solidFill>
                  <a:srgbClr val="000000"/>
                </a:solidFill>
                <a:latin typeface="Arial"/>
              </a:rPr>
              <a:t>skills		</a:t>
            </a:r>
          </a:p>
          <a:p>
            <a:pPr marL="520700" lvl="1" indent="-285750">
              <a:buFont typeface="Arial" panose="020B0604020202020204" pitchFamily="34" charset="0"/>
              <a:buChar char="•"/>
              <a:defRPr/>
            </a:pPr>
            <a:r>
              <a:rPr lang="en-US" kern="0" dirty="0">
                <a:solidFill>
                  <a:srgbClr val="000000"/>
                </a:solidFill>
                <a:latin typeface="Arial"/>
              </a:rPr>
              <a:t>Project Management</a:t>
            </a:r>
          </a:p>
          <a:p>
            <a:pPr marL="520700" lvl="1" indent="-285750">
              <a:buFont typeface="Arial" panose="020B0604020202020204" pitchFamily="34" charset="0"/>
              <a:buChar char="•"/>
              <a:defRPr/>
            </a:pPr>
            <a:r>
              <a:rPr lang="en-US" kern="0" dirty="0">
                <a:solidFill>
                  <a:srgbClr val="000000"/>
                </a:solidFill>
                <a:latin typeface="Arial"/>
              </a:rPr>
              <a:t>Strategic </a:t>
            </a:r>
            <a:r>
              <a:rPr lang="en-US" kern="0" dirty="0" smtClean="0">
                <a:solidFill>
                  <a:srgbClr val="000000"/>
                </a:solidFill>
                <a:latin typeface="Arial"/>
              </a:rPr>
              <a:t>Planning</a:t>
            </a:r>
          </a:p>
          <a:p>
            <a:pPr marL="520700" lvl="1" indent="-285750">
              <a:buFont typeface="Arial" panose="020B0604020202020204" pitchFamily="34" charset="0"/>
              <a:buChar char="•"/>
              <a:defRPr/>
            </a:pPr>
            <a:r>
              <a:rPr lang="en-US" kern="0" dirty="0" smtClean="0">
                <a:solidFill>
                  <a:srgbClr val="000000"/>
                </a:solidFill>
                <a:latin typeface="Arial"/>
              </a:rPr>
              <a:t>Innovative thinking</a:t>
            </a:r>
          </a:p>
          <a:p>
            <a:pPr marL="520700" lvl="1" indent="-285750">
              <a:buFont typeface="Arial" panose="020B0604020202020204" pitchFamily="34" charset="0"/>
              <a:buChar char="•"/>
              <a:defRPr/>
            </a:pPr>
            <a:r>
              <a:rPr lang="en-US" kern="0" dirty="0" smtClean="0">
                <a:solidFill>
                  <a:srgbClr val="000000"/>
                </a:solidFill>
                <a:latin typeface="Arial"/>
              </a:rPr>
              <a:t>Working/communicating between multiples staffs and Echelons</a:t>
            </a:r>
          </a:p>
          <a:p>
            <a:pPr marL="520700" lvl="1" indent="-285750">
              <a:buFont typeface="Arial" panose="020B0604020202020204" pitchFamily="34" charset="0"/>
              <a:buChar char="•"/>
              <a:defRPr/>
            </a:pPr>
            <a:r>
              <a:rPr lang="en-US" kern="0" dirty="0" smtClean="0">
                <a:solidFill>
                  <a:srgbClr val="000000"/>
                </a:solidFill>
                <a:latin typeface="Arial"/>
              </a:rPr>
              <a:t>Networking</a:t>
            </a:r>
            <a:endParaRPr lang="en-US" kern="0" dirty="0">
              <a:solidFill>
                <a:srgbClr val="000000"/>
              </a:solidFill>
              <a:latin typeface="Arial"/>
            </a:endParaRPr>
          </a:p>
          <a:p>
            <a:pPr marL="342900" indent="-342900">
              <a:buFont typeface="Arial" panose="020B0604020202020204" pitchFamily="34" charset="0"/>
              <a:buChar char="•"/>
              <a:defRPr/>
            </a:pPr>
            <a:endParaRPr lang="en-US" sz="2400" kern="0" dirty="0">
              <a:solidFill>
                <a:srgbClr val="000000"/>
              </a:solidFill>
              <a:latin typeface="Arial"/>
            </a:endParaRPr>
          </a:p>
          <a:p>
            <a:pPr>
              <a:defRPr/>
            </a:pPr>
            <a:r>
              <a:rPr lang="en-US" sz="2400" kern="0" dirty="0" smtClean="0">
                <a:solidFill>
                  <a:srgbClr val="000000"/>
                </a:solidFill>
                <a:latin typeface="Arial"/>
              </a:rPr>
              <a:t>Abilities:</a:t>
            </a:r>
            <a:endParaRPr lang="en-US" sz="2400" kern="0" dirty="0">
              <a:solidFill>
                <a:srgbClr val="000000"/>
              </a:solidFill>
              <a:latin typeface="Arial"/>
            </a:endParaRPr>
          </a:p>
          <a:p>
            <a:pPr marL="520700" lvl="1" indent="-285750">
              <a:buFont typeface="Arial" panose="020B0604020202020204" pitchFamily="34" charset="0"/>
              <a:buChar char="•"/>
              <a:defRPr/>
            </a:pPr>
            <a:r>
              <a:rPr lang="en-US" kern="0" dirty="0">
                <a:solidFill>
                  <a:srgbClr val="000000"/>
                </a:solidFill>
                <a:latin typeface="Arial"/>
              </a:rPr>
              <a:t>Hard </a:t>
            </a:r>
            <a:r>
              <a:rPr lang="en-US" kern="0" dirty="0" smtClean="0">
                <a:solidFill>
                  <a:srgbClr val="000000"/>
                </a:solidFill>
                <a:latin typeface="Arial"/>
              </a:rPr>
              <a:t>Working, Tactful</a:t>
            </a:r>
            <a:endParaRPr lang="en-US" kern="0" dirty="0" smtClean="0">
              <a:solidFill>
                <a:srgbClr val="000000"/>
              </a:solidFill>
              <a:latin typeface="Arial"/>
            </a:endParaRPr>
          </a:p>
          <a:p>
            <a:pPr marL="520700" lvl="1" indent="-285750">
              <a:buFont typeface="Arial" panose="020B0604020202020204" pitchFamily="34" charset="0"/>
              <a:buChar char="•"/>
              <a:defRPr/>
            </a:pPr>
            <a:r>
              <a:rPr lang="en-US" kern="0" dirty="0" smtClean="0">
                <a:solidFill>
                  <a:srgbClr val="000000"/>
                </a:solidFill>
                <a:latin typeface="Arial"/>
              </a:rPr>
              <a:t>Customer-service </a:t>
            </a:r>
            <a:r>
              <a:rPr lang="en-US" kern="0" dirty="0">
                <a:solidFill>
                  <a:srgbClr val="000000"/>
                </a:solidFill>
                <a:latin typeface="Arial"/>
              </a:rPr>
              <a:t>oriented</a:t>
            </a:r>
          </a:p>
          <a:p>
            <a:pPr marL="520700" lvl="1" indent="-285750">
              <a:buFont typeface="Arial" panose="020B0604020202020204" pitchFamily="34" charset="0"/>
              <a:buChar char="•"/>
              <a:defRPr/>
            </a:pPr>
            <a:r>
              <a:rPr lang="en-US" kern="0" dirty="0" smtClean="0">
                <a:solidFill>
                  <a:srgbClr val="000000"/>
                </a:solidFill>
                <a:latin typeface="Arial"/>
              </a:rPr>
              <a:t>Curiosity </a:t>
            </a:r>
            <a:r>
              <a:rPr lang="en-US" kern="0" dirty="0" smtClean="0">
                <a:solidFill>
                  <a:srgbClr val="000000"/>
                </a:solidFill>
                <a:latin typeface="Arial"/>
              </a:rPr>
              <a:t>&amp; Lifelong learner</a:t>
            </a:r>
          </a:p>
          <a:p>
            <a:pPr marL="520700" lvl="1" indent="-285750">
              <a:buFont typeface="Arial" panose="020B0604020202020204" pitchFamily="34" charset="0"/>
              <a:buChar char="•"/>
              <a:defRPr/>
            </a:pPr>
            <a:r>
              <a:rPr lang="en-US" kern="0" dirty="0" smtClean="0">
                <a:solidFill>
                  <a:srgbClr val="000000"/>
                </a:solidFill>
                <a:latin typeface="Arial"/>
              </a:rPr>
              <a:t>Honest broker</a:t>
            </a:r>
            <a:endParaRPr lang="en-US" kern="0" dirty="0">
              <a:solidFill>
                <a:srgbClr val="000000"/>
              </a:solidFill>
              <a:latin typeface="Arial"/>
            </a:endParaRPr>
          </a:p>
          <a:p>
            <a:pPr lvl="1" indent="0">
              <a:buNone/>
              <a:defRPr/>
            </a:pPr>
            <a:endParaRPr lang="en-US" sz="2000" kern="0" dirty="0">
              <a:solidFill>
                <a:srgbClr val="000000"/>
              </a:solidFill>
              <a:latin typeface="Arial"/>
            </a:endParaRPr>
          </a:p>
        </p:txBody>
      </p:sp>
    </p:spTree>
    <p:extLst>
      <p:ext uri="{BB962C8B-B14F-4D97-AF65-F5344CB8AC3E}">
        <p14:creationId xmlns:p14="http://schemas.microsoft.com/office/powerpoint/2010/main" val="3231632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21066" y="-15326"/>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334496" y="286623"/>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FORCE REQUIREMENTS AND RESOURCING</a:t>
            </a:r>
          </a:p>
        </p:txBody>
      </p:sp>
      <p:sp>
        <p:nvSpPr>
          <p:cNvPr id="9" name="Content Placeholder 1"/>
          <p:cNvSpPr txBox="1">
            <a:spLocks/>
          </p:cNvSpPr>
          <p:nvPr/>
        </p:nvSpPr>
        <p:spPr>
          <a:xfrm>
            <a:off x="218507" y="969872"/>
            <a:ext cx="11304820" cy="4022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000" b="1" dirty="0" smtClean="0">
                <a:latin typeface="RobotoCondensed-Regular"/>
                <a:ea typeface="Roboto Condensed" panose="02000000000000000000" pitchFamily="2" charset="0"/>
              </a:rPr>
              <a:t>Billets </a:t>
            </a:r>
            <a:r>
              <a:rPr lang="en-US" sz="2000" b="1" dirty="0">
                <a:latin typeface="RobotoCondensed-Regular"/>
                <a:ea typeface="Roboto Condensed" panose="02000000000000000000" pitchFamily="2" charset="0"/>
              </a:rPr>
              <a:t>Include: </a:t>
            </a:r>
            <a:r>
              <a:rPr lang="en-US" sz="2000" dirty="0" smtClean="0">
                <a:latin typeface="RobotoCondensed-Regular"/>
                <a:ea typeface="Roboto Condensed" panose="02000000000000000000" pitchFamily="2" charset="0"/>
              </a:rPr>
              <a:t>Manpower requirements (NAVMAC/OPNAV), Analysts, </a:t>
            </a:r>
            <a:r>
              <a:rPr lang="en-US" sz="2000" dirty="0">
                <a:latin typeface="RobotoCondensed-Regular"/>
                <a:ea typeface="Roboto Condensed" panose="02000000000000000000" pitchFamily="2" charset="0"/>
              </a:rPr>
              <a:t>Financial </a:t>
            </a:r>
            <a:r>
              <a:rPr lang="en-US" sz="2000" dirty="0" smtClean="0">
                <a:latin typeface="RobotoCondensed-Regular"/>
                <a:ea typeface="Roboto Condensed" panose="02000000000000000000" pitchFamily="2" charset="0"/>
              </a:rPr>
              <a:t>Management, Strength Planners, Program Office Management (PPBE/POM) </a:t>
            </a:r>
          </a:p>
          <a:p>
            <a:pPr lvl="1"/>
            <a:endParaRPr lang="en-US" sz="2000" dirty="0">
              <a:latin typeface="RobotoCondensed-Regular"/>
              <a:ea typeface="Roboto Condensed" panose="02000000000000000000" pitchFamily="2" charset="0"/>
            </a:endParaRPr>
          </a:p>
          <a:p>
            <a:pPr marL="457200" lvl="1" indent="0">
              <a:buNone/>
            </a:pPr>
            <a:r>
              <a:rPr lang="en-US" sz="2000" b="1" dirty="0">
                <a:latin typeface="RobotoCondensed-Regular"/>
              </a:rPr>
              <a:t>Success in Career Track</a:t>
            </a:r>
          </a:p>
          <a:p>
            <a:pPr lvl="2"/>
            <a:r>
              <a:rPr lang="en-US" dirty="0">
                <a:latin typeface="RobotoCondensed-Regular"/>
              </a:rPr>
              <a:t>Applying FR2 skill set relies on a combination of experience, education, and practice in FR2 skills</a:t>
            </a:r>
          </a:p>
          <a:p>
            <a:pPr lvl="2"/>
            <a:r>
              <a:rPr lang="en-US" dirty="0">
                <a:latin typeface="RobotoCondensed-Regular"/>
              </a:rPr>
              <a:t>Also understanding of Force Management and Force Development applications </a:t>
            </a:r>
          </a:p>
          <a:p>
            <a:pPr lvl="1"/>
            <a:endParaRPr lang="en-US" sz="1600" dirty="0">
              <a:latin typeface="RobotoCondensed-Regular"/>
              <a:ea typeface="Roboto Condensed" panose="02000000000000000000" pitchFamily="2" charset="0"/>
            </a:endParaRPr>
          </a:p>
        </p:txBody>
      </p:sp>
    </p:spTree>
    <p:extLst>
      <p:ext uri="{BB962C8B-B14F-4D97-AF65-F5344CB8AC3E}">
        <p14:creationId xmlns:p14="http://schemas.microsoft.com/office/powerpoint/2010/main" val="2557694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21066" y="-15326"/>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135539" y="94904"/>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FORCE REQUIREMENTS AND </a:t>
            </a:r>
            <a:r>
              <a:rPr lang="en-US" sz="3200" b="1" dirty="0" smtClean="0">
                <a:latin typeface="Arial Black" panose="020B0A04020102020204" pitchFamily="34" charset="0"/>
                <a:ea typeface="Roboto" panose="02000000000000000000" pitchFamily="2" charset="0"/>
                <a:cs typeface="Aharoni" panose="02010803020104030203" pitchFamily="2" charset="-79"/>
              </a:rPr>
              <a:t>RESOURCING CONT.</a:t>
            </a:r>
            <a:endParaRPr lang="en-US" sz="3200" b="1" dirty="0">
              <a:latin typeface="Arial Black" panose="020B0A04020102020204" pitchFamily="34" charset="0"/>
              <a:ea typeface="Roboto" panose="02000000000000000000" pitchFamily="2" charset="0"/>
              <a:cs typeface="Aharoni" panose="02010803020104030203" pitchFamily="2" charset="-79"/>
            </a:endParaRPr>
          </a:p>
        </p:txBody>
      </p:sp>
      <p:graphicFrame>
        <p:nvGraphicFramePr>
          <p:cNvPr id="7" name="Table 6"/>
          <p:cNvGraphicFramePr>
            <a:graphicFrameLocks noGrp="1"/>
          </p:cNvGraphicFramePr>
          <p:nvPr>
            <p:extLst/>
          </p:nvPr>
        </p:nvGraphicFramePr>
        <p:xfrm>
          <a:off x="2764972" y="600092"/>
          <a:ext cx="6662056" cy="5067300"/>
        </p:xfrm>
        <a:graphic>
          <a:graphicData uri="http://schemas.openxmlformats.org/drawingml/2006/table">
            <a:tbl>
              <a:tblPr/>
              <a:tblGrid>
                <a:gridCol w="2293496">
                  <a:extLst>
                    <a:ext uri="{9D8B030D-6E8A-4147-A177-3AD203B41FA5}">
                      <a16:colId xmlns:a16="http://schemas.microsoft.com/office/drawing/2014/main" val="2029384950"/>
                    </a:ext>
                  </a:extLst>
                </a:gridCol>
                <a:gridCol w="4368560">
                  <a:extLst>
                    <a:ext uri="{9D8B030D-6E8A-4147-A177-3AD203B41FA5}">
                      <a16:colId xmlns:a16="http://schemas.microsoft.com/office/drawing/2014/main" val="1629659472"/>
                    </a:ext>
                  </a:extLst>
                </a:gridCol>
              </a:tblGrid>
              <a:tr h="200103">
                <a:tc gridSpan="2">
                  <a:txBody>
                    <a:bodyPr/>
                    <a:lstStyle/>
                    <a:p>
                      <a:pPr algn="ctr" fontAlgn="b"/>
                      <a:r>
                        <a:rPr lang="en-US" sz="1600" b="1" i="0" u="none" strike="noStrike">
                          <a:solidFill>
                            <a:srgbClr val="000000"/>
                          </a:solidFill>
                          <a:effectLst/>
                          <a:latin typeface="Calibri" panose="020F0502020204030204" pitchFamily="34" charset="0"/>
                        </a:rPr>
                        <a:t>FR2 AC CDR Leadership Billets - (Admin Screen Board)</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96002466"/>
                  </a:ext>
                </a:extLst>
              </a:tr>
              <a:tr h="200103">
                <a:tc gridSpan="2">
                  <a:txBody>
                    <a:bodyPr/>
                    <a:lstStyle/>
                    <a:p>
                      <a:pPr algn="ctr" fontAlgn="b"/>
                      <a:r>
                        <a:rPr lang="en-US" sz="1600" b="0" i="0" u="none" strike="noStrike" dirty="0">
                          <a:solidFill>
                            <a:srgbClr val="000000"/>
                          </a:solidFill>
                          <a:effectLst/>
                          <a:latin typeface="Calibri" panose="020F0502020204030204" pitchFamily="34" charset="0"/>
                        </a:rPr>
                        <a:t>none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35122585"/>
                  </a:ext>
                </a:extLst>
              </a:tr>
              <a:tr h="200103">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17284520"/>
                  </a:ext>
                </a:extLst>
              </a:tr>
              <a:tr h="200103">
                <a:tc gridSpan="2">
                  <a:txBody>
                    <a:bodyPr/>
                    <a:lstStyle/>
                    <a:p>
                      <a:pPr algn="ctr" fontAlgn="b"/>
                      <a:r>
                        <a:rPr lang="en-US" sz="1600" b="1" i="0" u="none" strike="noStrike" dirty="0">
                          <a:solidFill>
                            <a:srgbClr val="000000"/>
                          </a:solidFill>
                          <a:effectLst/>
                          <a:latin typeface="Calibri" panose="020F0502020204030204" pitchFamily="34" charset="0"/>
                        </a:rPr>
                        <a:t>FR2 AC CDR Milestone Billets - (Competitive Slating Panel)</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95844726"/>
                  </a:ext>
                </a:extLst>
              </a:tr>
              <a:tr h="200103">
                <a:tc>
                  <a:txBody>
                    <a:bodyPr/>
                    <a:lstStyle/>
                    <a:p>
                      <a:pPr algn="ctr" fontAlgn="ctr"/>
                      <a:r>
                        <a:rPr lang="en-US" sz="1600" b="1" i="0" u="none" strike="noStrike">
                          <a:solidFill>
                            <a:srgbClr val="000000"/>
                          </a:solidFill>
                          <a:effectLst/>
                          <a:latin typeface="Calibri" panose="020F0502020204030204" pitchFamily="34" charset="0"/>
                        </a:rPr>
                        <a:t>Command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600" b="1" i="0" u="none" strike="noStrike">
                          <a:solidFill>
                            <a:srgbClr val="000000"/>
                          </a:solidFill>
                          <a:effectLst/>
                          <a:latin typeface="Calibri" panose="020F0502020204030204" pitchFamily="34" charset="0"/>
                        </a:rPr>
                        <a:t>Billet Title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78764653"/>
                  </a:ext>
                </a:extLst>
              </a:tr>
              <a:tr h="200103">
                <a:tc>
                  <a:txBody>
                    <a:bodyPr/>
                    <a:lstStyle/>
                    <a:p>
                      <a:pPr algn="ctr" fontAlgn="b"/>
                      <a:r>
                        <a:rPr lang="en-US" sz="1600" b="0" i="0" u="none" strike="noStrike" dirty="0">
                          <a:solidFill>
                            <a:srgbClr val="000000"/>
                          </a:solidFill>
                          <a:effectLst/>
                          <a:latin typeface="Calibri" panose="020F0502020204030204" pitchFamily="34" charset="0"/>
                        </a:rPr>
                        <a:t>OPNAV</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OPNAV SEC HD MPTE/N814M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0307368"/>
                  </a:ext>
                </a:extLst>
              </a:tr>
              <a:tr h="200103">
                <a:tc>
                  <a:txBody>
                    <a:bodyPr/>
                    <a:lstStyle/>
                    <a:p>
                      <a:pPr algn="ctr" fontAlgn="b"/>
                      <a:r>
                        <a:rPr lang="en-US" sz="1600" b="0" i="0" u="none" strike="noStrike">
                          <a:solidFill>
                            <a:srgbClr val="000000"/>
                          </a:solidFill>
                          <a:effectLst/>
                          <a:latin typeface="Calibri" panose="020F0502020204030204" pitchFamily="34" charset="0"/>
                        </a:rPr>
                        <a:t>OPNAV</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n-NO" sz="1600" b="0" i="0" u="none" strike="noStrike" dirty="0">
                          <a:solidFill>
                            <a:srgbClr val="000000"/>
                          </a:solidFill>
                          <a:effectLst/>
                          <a:latin typeface="Calibri" panose="020F0502020204030204" pitchFamily="34" charset="0"/>
                        </a:rPr>
                        <a:t>OPNAV SEC HD MPWR TRNG &amp; EDU/N801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360387"/>
                  </a:ext>
                </a:extLst>
              </a:tr>
              <a:tr h="200103">
                <a:tc>
                  <a:txBody>
                    <a:bodyPr/>
                    <a:lstStyle/>
                    <a:p>
                      <a:pPr algn="ctr" fontAlgn="b"/>
                      <a:r>
                        <a:rPr lang="en-US" sz="1600" b="0" i="0" u="none" strike="noStrike">
                          <a:solidFill>
                            <a:srgbClr val="000000"/>
                          </a:solidFill>
                          <a:effectLst/>
                          <a:latin typeface="Calibri" panose="020F0502020204030204" pitchFamily="34" charset="0"/>
                        </a:rPr>
                        <a:t>OPNAV/CNP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OPNAV MPWR PLN HD(N100X)</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9822529"/>
                  </a:ext>
                </a:extLst>
              </a:tr>
              <a:tr h="200103">
                <a:tc>
                  <a:txBody>
                    <a:bodyPr/>
                    <a:lstStyle/>
                    <a:p>
                      <a:pPr algn="ctr" fontAlgn="b"/>
                      <a:r>
                        <a:rPr lang="en-US" sz="1600" b="0" i="0" u="none" strike="noStrike" dirty="0">
                          <a:solidFill>
                            <a:srgbClr val="000000"/>
                          </a:solidFill>
                          <a:effectLst/>
                          <a:latin typeface="Calibri" panose="020F0502020204030204" pitchFamily="34" charset="0"/>
                        </a:rPr>
                        <a:t>NAVMAC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NAVMAC MPWR PLN/DEP ANLYTIC LD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7831157"/>
                  </a:ext>
                </a:extLst>
              </a:tr>
              <a:tr h="200103">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915822563"/>
                  </a:ext>
                </a:extLst>
              </a:tr>
              <a:tr h="200103">
                <a:tc gridSpan="2">
                  <a:txBody>
                    <a:bodyPr/>
                    <a:lstStyle/>
                    <a:p>
                      <a:pPr algn="ctr" fontAlgn="b"/>
                      <a:r>
                        <a:rPr lang="en-US" sz="1600" b="1" i="0" u="none" strike="noStrike">
                          <a:solidFill>
                            <a:srgbClr val="000000"/>
                          </a:solidFill>
                          <a:effectLst/>
                          <a:latin typeface="Calibri" panose="020F0502020204030204" pitchFamily="34" charset="0"/>
                        </a:rPr>
                        <a:t>FR2 AC LCDR Leadership/Sea Billets - (Admin Screen Board)</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33990965"/>
                  </a:ext>
                </a:extLst>
              </a:tr>
              <a:tr h="200103">
                <a:tc gridSpan="2">
                  <a:txBody>
                    <a:bodyPr/>
                    <a:lstStyle/>
                    <a:p>
                      <a:pPr algn="ctr" fontAlgn="b"/>
                      <a:r>
                        <a:rPr lang="en-US" sz="1600" b="0" i="0" u="none" strike="noStrike">
                          <a:solidFill>
                            <a:srgbClr val="000000"/>
                          </a:solidFill>
                          <a:effectLst/>
                          <a:latin typeface="Calibri" panose="020F0502020204030204" pitchFamily="34" charset="0"/>
                        </a:rPr>
                        <a:t>none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15879523"/>
                  </a:ext>
                </a:extLst>
              </a:tr>
              <a:tr h="200103">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87779658"/>
                  </a:ext>
                </a:extLst>
              </a:tr>
              <a:tr h="200103">
                <a:tc gridSpan="2">
                  <a:txBody>
                    <a:bodyPr/>
                    <a:lstStyle/>
                    <a:p>
                      <a:pPr algn="ctr" fontAlgn="b"/>
                      <a:r>
                        <a:rPr lang="en-US" sz="1600" b="1" i="0" u="none" strike="noStrike">
                          <a:solidFill>
                            <a:srgbClr val="000000"/>
                          </a:solidFill>
                          <a:effectLst/>
                          <a:latin typeface="Calibri" panose="020F0502020204030204" pitchFamily="34" charset="0"/>
                        </a:rPr>
                        <a:t>FR2 AC LCDR Milestone Billets - (Competitive Slating Panel)</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6451516"/>
                  </a:ext>
                </a:extLst>
              </a:tr>
              <a:tr h="200103">
                <a:tc>
                  <a:txBody>
                    <a:bodyPr/>
                    <a:lstStyle/>
                    <a:p>
                      <a:pPr algn="ctr" fontAlgn="ctr"/>
                      <a:r>
                        <a:rPr lang="en-US" sz="1600" b="1" i="0" u="none" strike="noStrike">
                          <a:solidFill>
                            <a:srgbClr val="000000"/>
                          </a:solidFill>
                          <a:effectLst/>
                          <a:latin typeface="Calibri" panose="020F0502020204030204" pitchFamily="34" charset="0"/>
                        </a:rPr>
                        <a:t>Command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fontAlgn="ctr"/>
                      <a:r>
                        <a:rPr lang="en-US" sz="1600" b="1" i="0" u="none" strike="noStrike" dirty="0">
                          <a:solidFill>
                            <a:srgbClr val="000000"/>
                          </a:solidFill>
                          <a:effectLst/>
                          <a:latin typeface="Calibri" panose="020F0502020204030204" pitchFamily="34" charset="0"/>
                        </a:rPr>
                        <a:t>Billet Title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882056845"/>
                  </a:ext>
                </a:extLst>
              </a:tr>
              <a:tr h="200103">
                <a:tc>
                  <a:txBody>
                    <a:bodyPr/>
                    <a:lstStyle/>
                    <a:p>
                      <a:pPr algn="ctr" fontAlgn="ctr"/>
                      <a:r>
                        <a:rPr lang="en-US" sz="1600" b="0" i="0" u="none" strike="noStrike" dirty="0">
                          <a:solidFill>
                            <a:srgbClr val="000000"/>
                          </a:solidFill>
                          <a:effectLst/>
                          <a:latin typeface="Calibri" panose="020F0502020204030204" pitchFamily="34" charset="0"/>
                        </a:rPr>
                        <a:t>BUPERS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BUPERS 34 MPWR PLN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2727783"/>
                  </a:ext>
                </a:extLst>
              </a:tr>
              <a:tr h="200103">
                <a:tc>
                  <a:txBody>
                    <a:bodyPr/>
                    <a:lstStyle/>
                    <a:p>
                      <a:pPr algn="ctr" fontAlgn="ctr"/>
                      <a:r>
                        <a:rPr lang="en-US" sz="1600" b="0" i="0" u="none" strike="noStrike">
                          <a:solidFill>
                            <a:srgbClr val="000000"/>
                          </a:solidFill>
                          <a:effectLst/>
                          <a:latin typeface="Calibri" panose="020F0502020204030204" pitchFamily="34" charset="0"/>
                        </a:rPr>
                        <a:t>CNAVPERSCOM MILL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PERS PLN/HEAD STATISTICS SECTION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9542154"/>
                  </a:ext>
                </a:extLst>
              </a:tr>
              <a:tr h="200103">
                <a:tc>
                  <a:txBody>
                    <a:bodyPr/>
                    <a:lstStyle/>
                    <a:p>
                      <a:pPr algn="ctr" fontAlgn="ctr"/>
                      <a:r>
                        <a:rPr lang="en-US" sz="1600" b="0" i="0" u="none" strike="noStrike">
                          <a:solidFill>
                            <a:srgbClr val="000000"/>
                          </a:solidFill>
                          <a:effectLst/>
                          <a:latin typeface="Calibri" panose="020F0502020204030204" pitchFamily="34" charset="0"/>
                        </a:rPr>
                        <a:t>OPNAV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BUDGET/N804 ADDU TO 10030/45997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6934975"/>
                  </a:ext>
                </a:extLst>
              </a:tr>
              <a:tr h="200103">
                <a:tc>
                  <a:txBody>
                    <a:bodyPr/>
                    <a:lstStyle/>
                    <a:p>
                      <a:pPr algn="ctr" fontAlgn="ctr"/>
                      <a:r>
                        <a:rPr lang="en-US" sz="1600" b="0" i="0" u="none" strike="noStrike">
                          <a:solidFill>
                            <a:srgbClr val="000000"/>
                          </a:solidFill>
                          <a:effectLst/>
                          <a:latin typeface="Calibri" panose="020F0502020204030204" pitchFamily="34" charset="0"/>
                        </a:rPr>
                        <a:t>CHNPERSUP WASHDC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OPNAV M&amp;P ANLY/DEP SEC HD/N100X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8673108"/>
                  </a:ext>
                </a:extLst>
              </a:tr>
              <a:tr h="200103">
                <a:tc>
                  <a:txBody>
                    <a:bodyPr/>
                    <a:lstStyle/>
                    <a:p>
                      <a:pPr algn="ctr" fontAlgn="ctr"/>
                      <a:r>
                        <a:rPr lang="en-US" sz="1600" b="0" i="0" u="none" strike="noStrike">
                          <a:solidFill>
                            <a:srgbClr val="000000"/>
                          </a:solidFill>
                          <a:effectLst/>
                          <a:latin typeface="Calibri" panose="020F0502020204030204" pitchFamily="34" charset="0"/>
                        </a:rPr>
                        <a:t>CHNPERSUP WASHDC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N13M ENLISTED MANPOWER ANALYST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3803012"/>
                  </a:ext>
                </a:extLst>
              </a:tr>
            </a:tbl>
          </a:graphicData>
        </a:graphic>
      </p:graphicFrame>
    </p:spTree>
    <p:extLst>
      <p:ext uri="{BB962C8B-B14F-4D97-AF65-F5344CB8AC3E}">
        <p14:creationId xmlns:p14="http://schemas.microsoft.com/office/powerpoint/2010/main" val="94959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0" y="0"/>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196948" y="223328"/>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FORCE DEVELOPMENT</a:t>
            </a:r>
          </a:p>
        </p:txBody>
      </p:sp>
      <p:sp>
        <p:nvSpPr>
          <p:cNvPr id="9" name="Content Placeholder 1"/>
          <p:cNvSpPr txBox="1">
            <a:spLocks/>
          </p:cNvSpPr>
          <p:nvPr/>
        </p:nvSpPr>
        <p:spPr>
          <a:xfrm>
            <a:off x="196948" y="1031430"/>
            <a:ext cx="10706064" cy="4022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000" b="1" dirty="0" smtClean="0">
                <a:latin typeface="RobotoCondensed-Regular"/>
                <a:ea typeface="Roboto Condensed" panose="02000000000000000000" pitchFamily="2" charset="0"/>
              </a:rPr>
              <a:t>Billets </a:t>
            </a:r>
            <a:r>
              <a:rPr lang="en-US" sz="2000" b="1" dirty="0">
                <a:latin typeface="RobotoCondensed-Regular"/>
                <a:ea typeface="Roboto Condensed" panose="02000000000000000000" pitchFamily="2" charset="0"/>
              </a:rPr>
              <a:t>Include: </a:t>
            </a:r>
            <a:r>
              <a:rPr lang="en-US" sz="2000" dirty="0" smtClean="0">
                <a:latin typeface="RobotoCondensed-Regular"/>
                <a:ea typeface="Roboto Condensed" panose="02000000000000000000" pitchFamily="2" charset="0"/>
              </a:rPr>
              <a:t>Recruiting, Training, Instructor, MEPS Operations, Curriculum Development</a:t>
            </a:r>
          </a:p>
          <a:p>
            <a:pPr lvl="2"/>
            <a:r>
              <a:rPr lang="en-US" u="sng" dirty="0">
                <a:latin typeface="RobotoCondensed-Regular"/>
                <a:ea typeface="Roboto" panose="02000000000000000000" pitchFamily="2" charset="0"/>
              </a:rPr>
              <a:t>Recruiting</a:t>
            </a:r>
            <a:r>
              <a:rPr lang="en-US" dirty="0">
                <a:latin typeface="RobotoCondensed-Regular"/>
                <a:ea typeface="Roboto" panose="02000000000000000000" pitchFamily="2" charset="0"/>
              </a:rPr>
              <a:t>:  Inform, attract, influence and hire the highest quality candidates from America's diverse talent pool </a:t>
            </a:r>
            <a:endParaRPr lang="en-US" dirty="0" smtClean="0">
              <a:latin typeface="RobotoCondensed-Regular"/>
              <a:ea typeface="Roboto" panose="02000000000000000000" pitchFamily="2" charset="0"/>
            </a:endParaRPr>
          </a:p>
          <a:p>
            <a:pPr lvl="2"/>
            <a:r>
              <a:rPr lang="en-US" u="sng" dirty="0" smtClean="0">
                <a:latin typeface="RobotoCondensed-Regular"/>
                <a:ea typeface="Roboto" panose="02000000000000000000" pitchFamily="2" charset="0"/>
              </a:rPr>
              <a:t>Training</a:t>
            </a:r>
            <a:r>
              <a:rPr lang="en-US" dirty="0">
                <a:latin typeface="RobotoCondensed-Regular"/>
                <a:ea typeface="Roboto" panose="02000000000000000000" pitchFamily="2" charset="0"/>
              </a:rPr>
              <a:t>:  To make proficient with special instruction or practice; the acquisition of specific and applied knowledge and </a:t>
            </a:r>
            <a:r>
              <a:rPr lang="en-US" dirty="0" smtClean="0">
                <a:latin typeface="RobotoCondensed-Regular"/>
                <a:ea typeface="Roboto" panose="02000000000000000000" pitchFamily="2" charset="0"/>
              </a:rPr>
              <a:t>skills</a:t>
            </a:r>
          </a:p>
          <a:p>
            <a:pPr lvl="2"/>
            <a:r>
              <a:rPr lang="en-US" u="sng" dirty="0" smtClean="0">
                <a:latin typeface="RobotoCondensed-Regular"/>
                <a:ea typeface="Roboto" panose="02000000000000000000" pitchFamily="2" charset="0"/>
              </a:rPr>
              <a:t>Education</a:t>
            </a:r>
            <a:r>
              <a:rPr lang="en-US" dirty="0">
                <a:latin typeface="RobotoCondensed-Regular"/>
                <a:ea typeface="Roboto" panose="02000000000000000000" pitchFamily="2" charset="0"/>
              </a:rPr>
              <a:t>:  Skills and knowledge are more theoretical than training; develop reasoning and judgement on broad topics</a:t>
            </a:r>
          </a:p>
          <a:p>
            <a:pPr marL="914400" lvl="2" indent="0">
              <a:buNone/>
            </a:pPr>
            <a:r>
              <a:rPr lang="en-US" sz="1200" dirty="0" smtClean="0">
                <a:latin typeface="RobotoCondensed-Regular"/>
                <a:ea typeface="Roboto Condensed" panose="02000000000000000000" pitchFamily="2" charset="0"/>
              </a:rPr>
              <a:t> </a:t>
            </a:r>
            <a:endParaRPr lang="en-US" sz="1200" dirty="0">
              <a:latin typeface="RobotoCondensed-Regular"/>
              <a:ea typeface="Roboto Condensed" panose="02000000000000000000" pitchFamily="2" charset="0"/>
            </a:endParaRPr>
          </a:p>
        </p:txBody>
      </p:sp>
    </p:spTree>
    <p:extLst>
      <p:ext uri="{BB962C8B-B14F-4D97-AF65-F5344CB8AC3E}">
        <p14:creationId xmlns:p14="http://schemas.microsoft.com/office/powerpoint/2010/main" val="385449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42132" y="-3883"/>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137548" y="141370"/>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FORCE </a:t>
            </a:r>
            <a:r>
              <a:rPr lang="en-US" sz="3200" b="1" dirty="0" smtClean="0">
                <a:latin typeface="Arial Black" panose="020B0A04020102020204" pitchFamily="34" charset="0"/>
                <a:ea typeface="Roboto" panose="02000000000000000000" pitchFamily="2" charset="0"/>
                <a:cs typeface="Aharoni" panose="02010803020104030203" pitchFamily="2" charset="-79"/>
              </a:rPr>
              <a:t>DEVELOPMENT CONT</a:t>
            </a:r>
            <a:endParaRPr lang="en-US" sz="3200" b="1" dirty="0">
              <a:latin typeface="Arial Black" panose="020B0A04020102020204" pitchFamily="34" charset="0"/>
              <a:ea typeface="Roboto" panose="02000000000000000000" pitchFamily="2" charset="0"/>
              <a:cs typeface="Aharoni" panose="02010803020104030203" pitchFamily="2" charset="-79"/>
            </a:endParaRPr>
          </a:p>
        </p:txBody>
      </p:sp>
      <p:sp>
        <p:nvSpPr>
          <p:cNvPr id="9" name="Content Placeholder 1"/>
          <p:cNvSpPr txBox="1">
            <a:spLocks/>
          </p:cNvSpPr>
          <p:nvPr/>
        </p:nvSpPr>
        <p:spPr>
          <a:xfrm>
            <a:off x="648715" y="871398"/>
            <a:ext cx="11304820" cy="40224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latin typeface="RobotoCondensed-Regular"/>
                <a:ea typeface="Roboto Condensed" panose="02000000000000000000" pitchFamily="2" charset="0"/>
              </a:rPr>
              <a:t>Education</a:t>
            </a:r>
            <a:endParaRPr lang="en-US" sz="2400" b="1" dirty="0">
              <a:latin typeface="RobotoCondensed-Regular"/>
              <a:ea typeface="Roboto Condensed" panose="02000000000000000000" pitchFamily="2" charset="0"/>
            </a:endParaRPr>
          </a:p>
          <a:p>
            <a:pPr lvl="1"/>
            <a:r>
              <a:rPr lang="en-US" sz="2000" dirty="0">
                <a:latin typeface="RobotoCondensed-Regular"/>
              </a:rPr>
              <a:t>OPNAV N7 has stood up (initial operating capacity) and evolving</a:t>
            </a:r>
          </a:p>
          <a:p>
            <a:pPr lvl="2"/>
            <a:r>
              <a:rPr lang="en-US" dirty="0">
                <a:latin typeface="RobotoCondensed-Regular"/>
              </a:rPr>
              <a:t>Center of gravity for Navy education </a:t>
            </a:r>
            <a:endParaRPr lang="en-US" dirty="0" smtClean="0">
              <a:latin typeface="RobotoCondensed-Regular"/>
            </a:endParaRPr>
          </a:p>
          <a:p>
            <a:pPr marL="914400" lvl="2" indent="0">
              <a:buNone/>
            </a:pPr>
            <a:endParaRPr lang="en-US" dirty="0">
              <a:latin typeface="RobotoCondensed-Regular"/>
            </a:endParaRPr>
          </a:p>
          <a:p>
            <a:pPr lvl="1"/>
            <a:r>
              <a:rPr lang="en-US" sz="2000" dirty="0">
                <a:latin typeface="RobotoCondensed-Regular"/>
              </a:rPr>
              <a:t>HR Billet Concentration</a:t>
            </a:r>
          </a:p>
          <a:p>
            <a:pPr lvl="2">
              <a:spcBef>
                <a:spcPts val="0"/>
              </a:spcBef>
            </a:pPr>
            <a:r>
              <a:rPr lang="en-US" dirty="0">
                <a:latin typeface="RobotoCondensed-Regular"/>
              </a:rPr>
              <a:t>OPNAV N7</a:t>
            </a:r>
          </a:p>
          <a:p>
            <a:pPr lvl="2">
              <a:spcBef>
                <a:spcPts val="0"/>
              </a:spcBef>
            </a:pPr>
            <a:r>
              <a:rPr lang="en-US" dirty="0">
                <a:latin typeface="RobotoCondensed-Regular"/>
              </a:rPr>
              <a:t>Naval Academy – both accession training and education</a:t>
            </a:r>
          </a:p>
          <a:p>
            <a:pPr lvl="2">
              <a:spcBef>
                <a:spcPts val="0"/>
              </a:spcBef>
            </a:pPr>
            <a:r>
              <a:rPr lang="en-US" dirty="0">
                <a:latin typeface="RobotoCondensed-Regular"/>
              </a:rPr>
              <a:t>Senior Service </a:t>
            </a:r>
            <a:r>
              <a:rPr lang="en-US" dirty="0" smtClean="0">
                <a:latin typeface="RobotoCondensed-Regular"/>
              </a:rPr>
              <a:t>Colleges</a:t>
            </a:r>
            <a:endParaRPr lang="en-US" dirty="0">
              <a:latin typeface="RobotoCondensed-Regular"/>
            </a:endParaRPr>
          </a:p>
          <a:p>
            <a:pPr lvl="2">
              <a:spcBef>
                <a:spcPts val="0"/>
              </a:spcBef>
            </a:pPr>
            <a:r>
              <a:rPr lang="en-US" dirty="0">
                <a:latin typeface="RobotoCondensed-Regular"/>
              </a:rPr>
              <a:t>NETPDC (Enlisted testing</a:t>
            </a:r>
            <a:r>
              <a:rPr lang="en-US" dirty="0" smtClean="0">
                <a:latin typeface="RobotoCondensed-Regular"/>
              </a:rPr>
              <a:t>)</a:t>
            </a:r>
          </a:p>
          <a:p>
            <a:pPr marL="914400" lvl="2" indent="0">
              <a:spcBef>
                <a:spcPts val="0"/>
              </a:spcBef>
              <a:buNone/>
            </a:pPr>
            <a:endParaRPr lang="en-US" dirty="0">
              <a:latin typeface="RobotoCondensed-Regular"/>
            </a:endParaRPr>
          </a:p>
          <a:p>
            <a:pPr lvl="1"/>
            <a:r>
              <a:rPr lang="en-US" sz="2000" dirty="0">
                <a:latin typeface="RobotoCondensed-Regular"/>
              </a:rPr>
              <a:t>Billet Examples:  OPNAV N7 staff, Naval Academy staff and instructors; Senior Service College staff and instructors; NETPDC CO and staff </a:t>
            </a:r>
          </a:p>
          <a:p>
            <a:pPr lvl="1"/>
            <a:endParaRPr lang="en-US" sz="1200" dirty="0">
              <a:latin typeface="Roboto" panose="02000000000000000000" pitchFamily="2" charset="0"/>
              <a:ea typeface="Roboto" panose="02000000000000000000" pitchFamily="2" charset="0"/>
            </a:endParaRPr>
          </a:p>
          <a:p>
            <a:pPr marL="914400" lvl="2" indent="0">
              <a:buNone/>
            </a:pPr>
            <a:r>
              <a:rPr lang="en-US" sz="1200" dirty="0" smtClean="0">
                <a:latin typeface="RobotoCondensed-Regular"/>
                <a:ea typeface="Roboto Condensed" panose="02000000000000000000" pitchFamily="2" charset="0"/>
              </a:rPr>
              <a:t> </a:t>
            </a:r>
            <a:endParaRPr lang="en-US" sz="1200" dirty="0">
              <a:latin typeface="RobotoCondensed-Regular"/>
              <a:ea typeface="Roboto Condensed" panose="02000000000000000000" pitchFamily="2" charset="0"/>
            </a:endParaRPr>
          </a:p>
        </p:txBody>
      </p:sp>
    </p:spTree>
    <p:extLst>
      <p:ext uri="{BB962C8B-B14F-4D97-AF65-F5344CB8AC3E}">
        <p14:creationId xmlns:p14="http://schemas.microsoft.com/office/powerpoint/2010/main" val="2193069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0" y="0"/>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179751" y="174082"/>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FORCE </a:t>
            </a:r>
            <a:r>
              <a:rPr lang="en-US" sz="3200" b="1" dirty="0" smtClean="0">
                <a:latin typeface="Arial Black" panose="020B0A04020102020204" pitchFamily="34" charset="0"/>
                <a:ea typeface="Roboto" panose="02000000000000000000" pitchFamily="2" charset="0"/>
                <a:cs typeface="Aharoni" panose="02010803020104030203" pitchFamily="2" charset="-79"/>
              </a:rPr>
              <a:t>DEVELOPMENT CONT</a:t>
            </a:r>
            <a:endParaRPr lang="en-US" sz="3200" b="1" dirty="0">
              <a:latin typeface="Arial Black" panose="020B0A04020102020204" pitchFamily="34" charset="0"/>
              <a:ea typeface="Roboto" panose="02000000000000000000" pitchFamily="2" charset="0"/>
              <a:cs typeface="Aharoni" panose="02010803020104030203" pitchFamily="2" charset="-79"/>
            </a:endParaRPr>
          </a:p>
        </p:txBody>
      </p:sp>
      <p:sp>
        <p:nvSpPr>
          <p:cNvPr id="9" name="Content Placeholder 1"/>
          <p:cNvSpPr txBox="1">
            <a:spLocks/>
          </p:cNvSpPr>
          <p:nvPr/>
        </p:nvSpPr>
        <p:spPr>
          <a:xfrm>
            <a:off x="464656" y="791481"/>
            <a:ext cx="11304820" cy="4022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latin typeface="RobotoCondensed-Regular"/>
                <a:ea typeface="Roboto Condensed" panose="02000000000000000000" pitchFamily="2" charset="0"/>
              </a:rPr>
              <a:t>Accessions Training</a:t>
            </a:r>
            <a:endParaRPr lang="en-US" sz="2400" b="1" dirty="0">
              <a:latin typeface="RobotoCondensed-Regular"/>
              <a:ea typeface="Roboto Condensed" panose="02000000000000000000" pitchFamily="2" charset="0"/>
            </a:endParaRPr>
          </a:p>
          <a:p>
            <a:pPr lvl="1"/>
            <a:r>
              <a:rPr lang="en-US" sz="2000" dirty="0" smtClean="0">
                <a:latin typeface="RobotoCondensed-Regular"/>
              </a:rPr>
              <a:t>Transforming </a:t>
            </a:r>
            <a:r>
              <a:rPr lang="en-US" sz="2000" dirty="0">
                <a:latin typeface="RobotoCondensed-Regular"/>
              </a:rPr>
              <a:t>civilians into Navy Officers and Enlisted </a:t>
            </a:r>
            <a:r>
              <a:rPr lang="en-US" sz="2000" dirty="0" smtClean="0">
                <a:latin typeface="RobotoCondensed-Regular"/>
              </a:rPr>
              <a:t>personnel</a:t>
            </a:r>
          </a:p>
          <a:p>
            <a:pPr lvl="1"/>
            <a:endParaRPr lang="en-US" sz="2000" dirty="0">
              <a:latin typeface="RobotoCondensed-Regular"/>
            </a:endParaRPr>
          </a:p>
          <a:p>
            <a:pPr lvl="1"/>
            <a:r>
              <a:rPr lang="en-US" sz="2000" dirty="0" smtClean="0">
                <a:latin typeface="RobotoCondensed-Regular"/>
              </a:rPr>
              <a:t>HR </a:t>
            </a:r>
            <a:r>
              <a:rPr lang="en-US" sz="2000" dirty="0">
                <a:latin typeface="RobotoCondensed-Regular"/>
              </a:rPr>
              <a:t>billet concentrations</a:t>
            </a:r>
          </a:p>
          <a:p>
            <a:pPr lvl="2">
              <a:spcBef>
                <a:spcPts val="0"/>
              </a:spcBef>
            </a:pPr>
            <a:r>
              <a:rPr lang="en-US" dirty="0">
                <a:latin typeface="RobotoCondensed-Regular"/>
              </a:rPr>
              <a:t>RTC Great Lakes</a:t>
            </a:r>
          </a:p>
          <a:p>
            <a:pPr lvl="2">
              <a:spcBef>
                <a:spcPts val="0"/>
              </a:spcBef>
            </a:pPr>
            <a:r>
              <a:rPr lang="en-US" dirty="0">
                <a:latin typeface="RobotoCondensed-Regular"/>
              </a:rPr>
              <a:t>OTC Newport</a:t>
            </a:r>
          </a:p>
          <a:p>
            <a:pPr lvl="2">
              <a:spcBef>
                <a:spcPts val="0"/>
              </a:spcBef>
            </a:pPr>
            <a:r>
              <a:rPr lang="en-US" dirty="0">
                <a:latin typeface="RobotoCondensed-Regular"/>
              </a:rPr>
              <a:t>NSTC</a:t>
            </a:r>
          </a:p>
          <a:p>
            <a:pPr lvl="2">
              <a:spcBef>
                <a:spcPts val="0"/>
              </a:spcBef>
            </a:pPr>
            <a:r>
              <a:rPr lang="en-US" dirty="0">
                <a:latin typeface="RobotoCondensed-Regular"/>
              </a:rPr>
              <a:t>Great Lakes</a:t>
            </a:r>
          </a:p>
          <a:p>
            <a:pPr lvl="2">
              <a:spcBef>
                <a:spcPts val="0"/>
              </a:spcBef>
            </a:pPr>
            <a:r>
              <a:rPr lang="en-US" dirty="0">
                <a:latin typeface="RobotoCondensed-Regular"/>
              </a:rPr>
              <a:t>Naval Academy – both accession training and </a:t>
            </a:r>
            <a:r>
              <a:rPr lang="en-US" dirty="0" smtClean="0">
                <a:latin typeface="RobotoCondensed-Regular"/>
              </a:rPr>
              <a:t>education</a:t>
            </a:r>
          </a:p>
          <a:p>
            <a:pPr marL="914400" lvl="2" indent="0">
              <a:spcBef>
                <a:spcPts val="0"/>
              </a:spcBef>
              <a:buNone/>
            </a:pPr>
            <a:endParaRPr lang="en-US" dirty="0">
              <a:latin typeface="RobotoCondensed-Regular"/>
            </a:endParaRPr>
          </a:p>
          <a:p>
            <a:pPr lvl="1"/>
            <a:r>
              <a:rPr lang="en-US" sz="2000" dirty="0">
                <a:latin typeface="RobotoCondensed-Regular"/>
              </a:rPr>
              <a:t>Billet Examples:  RTC &amp; OTC XO, </a:t>
            </a:r>
            <a:r>
              <a:rPr lang="en-US" sz="2000" dirty="0" smtClean="0">
                <a:latin typeface="RobotoCondensed-Regular"/>
              </a:rPr>
              <a:t>Staff </a:t>
            </a:r>
            <a:r>
              <a:rPr lang="en-US" sz="2000" dirty="0">
                <a:latin typeface="RobotoCondensed-Regular"/>
              </a:rPr>
              <a:t>and instructors; Naval Academy staff and instructors; NSTC COS and </a:t>
            </a:r>
            <a:r>
              <a:rPr lang="en-US" sz="2000" dirty="0" smtClean="0">
                <a:latin typeface="RobotoCondensed-Regular"/>
              </a:rPr>
              <a:t>N3</a:t>
            </a:r>
            <a:endParaRPr lang="en-US" sz="1200" dirty="0">
              <a:latin typeface="Roboto" panose="02000000000000000000" pitchFamily="2" charset="0"/>
              <a:ea typeface="Roboto" panose="02000000000000000000" pitchFamily="2" charset="0"/>
            </a:endParaRPr>
          </a:p>
          <a:p>
            <a:pPr marL="914400" lvl="2" indent="0">
              <a:buNone/>
            </a:pPr>
            <a:r>
              <a:rPr lang="en-US" sz="1200" dirty="0" smtClean="0">
                <a:latin typeface="RobotoCondensed-Regular"/>
                <a:ea typeface="Roboto Condensed" panose="02000000000000000000" pitchFamily="2" charset="0"/>
              </a:rPr>
              <a:t> </a:t>
            </a:r>
            <a:endParaRPr lang="en-US" sz="1200" dirty="0">
              <a:latin typeface="RobotoCondensed-Regular"/>
              <a:ea typeface="Roboto Condensed" panose="02000000000000000000" pitchFamily="2" charset="0"/>
            </a:endParaRPr>
          </a:p>
        </p:txBody>
      </p:sp>
    </p:spTree>
    <p:extLst>
      <p:ext uri="{BB962C8B-B14F-4D97-AF65-F5344CB8AC3E}">
        <p14:creationId xmlns:p14="http://schemas.microsoft.com/office/powerpoint/2010/main" val="4102048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0" y="60946"/>
            <a:ext cx="12181302" cy="6832252"/>
          </a:xfrm>
        </p:spPr>
      </p:pic>
      <p:sp>
        <p:nvSpPr>
          <p:cNvPr id="6" name="TextBox 5">
            <a:extLst>
              <a:ext uri="{FF2B5EF4-FFF2-40B4-BE49-F238E27FC236}">
                <a16:creationId xmlns:a16="http://schemas.microsoft.com/office/drawing/2014/main" id="{17E6701E-6C00-2D41-AE8C-AB991EC7EB74}"/>
              </a:ext>
            </a:extLst>
          </p:cNvPr>
          <p:cNvSpPr txBox="1"/>
          <p:nvPr/>
        </p:nvSpPr>
        <p:spPr>
          <a:xfrm>
            <a:off x="334496" y="286623"/>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NAVY RECRUITING</a:t>
            </a:r>
          </a:p>
        </p:txBody>
      </p:sp>
      <p:pic>
        <p:nvPicPr>
          <p:cNvPr id="2050" name="Picture 2">
            <a:extLst>
              <a:ext uri="{FF2B5EF4-FFF2-40B4-BE49-F238E27FC236}">
                <a16:creationId xmlns:a16="http://schemas.microsoft.com/office/drawing/2014/main" id="{5D8898C7-8034-C405-F972-A9A00901A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840" y="750550"/>
            <a:ext cx="5373462" cy="409666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BF9BFEF9-1FFA-8E45-E9B7-FB738376DE66}"/>
              </a:ext>
            </a:extLst>
          </p:cNvPr>
          <p:cNvSpPr>
            <a:spLocks noGrp="1"/>
          </p:cNvSpPr>
          <p:nvPr/>
        </p:nvSpPr>
        <p:spPr bwMode="auto">
          <a:xfrm>
            <a:off x="0" y="871398"/>
            <a:ext cx="84582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228600" indent="-228600" algn="l" rtl="0" eaLnBrk="0" fontAlgn="base" hangingPunct="0">
              <a:spcBef>
                <a:spcPct val="25000"/>
              </a:spcBef>
              <a:spcAft>
                <a:spcPct val="25000"/>
              </a:spcAft>
              <a:buClr>
                <a:schemeClr val="tx1"/>
              </a:buClr>
              <a:buChar char="•"/>
              <a:defRPr sz="2400" b="1" i="1">
                <a:solidFill>
                  <a:srgbClr val="000066"/>
                </a:solidFill>
                <a:latin typeface="+mn-lt"/>
                <a:ea typeface="+mn-ea"/>
                <a:cs typeface="+mn-cs"/>
              </a:defRPr>
            </a:lvl1pPr>
            <a:lvl2pPr marL="635000" indent="-177800" algn="l" rtl="0" eaLnBrk="0" fontAlgn="base" hangingPunct="0">
              <a:spcBef>
                <a:spcPct val="25000"/>
              </a:spcBef>
              <a:spcAft>
                <a:spcPct val="25000"/>
              </a:spcAft>
              <a:buClr>
                <a:schemeClr val="tx1"/>
              </a:buClr>
              <a:buChar char="–"/>
              <a:defRPr sz="2000" b="1" i="1">
                <a:solidFill>
                  <a:srgbClr val="000066"/>
                </a:solidFill>
                <a:latin typeface="+mn-lt"/>
              </a:defRPr>
            </a:lvl2pPr>
            <a:lvl3pPr marL="914400" indent="-114300" algn="l" rtl="0" eaLnBrk="0" fontAlgn="base" hangingPunct="0">
              <a:spcBef>
                <a:spcPct val="25000"/>
              </a:spcBef>
              <a:spcAft>
                <a:spcPct val="25000"/>
              </a:spcAft>
              <a:buClr>
                <a:schemeClr val="tx1"/>
              </a:buClr>
              <a:buChar char="•"/>
              <a:defRPr sz="1600" b="1" i="1">
                <a:solidFill>
                  <a:srgbClr val="000066"/>
                </a:solidFill>
                <a:latin typeface="+mn-lt"/>
              </a:defRPr>
            </a:lvl3pPr>
            <a:lvl4pPr marL="1714500" indent="-266700" algn="l" rtl="0" eaLnBrk="0" fontAlgn="base" hangingPunct="0">
              <a:spcBef>
                <a:spcPct val="25000"/>
              </a:spcBef>
              <a:spcAft>
                <a:spcPct val="25000"/>
              </a:spcAft>
              <a:buChar char="–"/>
              <a:defRPr sz="1400" b="1">
                <a:solidFill>
                  <a:schemeClr val="tx1"/>
                </a:solidFill>
                <a:latin typeface="+mn-lt"/>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defRPr>
            </a:lvl5pPr>
            <a:lvl6pPr marL="2667000" indent="-381000" algn="l" rtl="0" eaLnBrk="0" fontAlgn="base" hangingPunct="0">
              <a:spcBef>
                <a:spcPct val="20000"/>
              </a:spcBef>
              <a:spcAft>
                <a:spcPct val="0"/>
              </a:spcAft>
              <a:buChar char="•"/>
              <a:defRPr sz="2000">
                <a:solidFill>
                  <a:schemeClr val="tx1"/>
                </a:solidFill>
                <a:latin typeface="Times New Roman" pitchFamily="18" charset="0"/>
              </a:defRPr>
            </a:lvl6pPr>
            <a:lvl7pPr marL="3124200" indent="-381000" algn="l" rtl="0" eaLnBrk="0" fontAlgn="base" hangingPunct="0">
              <a:spcBef>
                <a:spcPct val="20000"/>
              </a:spcBef>
              <a:spcAft>
                <a:spcPct val="0"/>
              </a:spcAft>
              <a:buChar char="•"/>
              <a:defRPr sz="2000">
                <a:solidFill>
                  <a:schemeClr val="tx1"/>
                </a:solidFill>
                <a:latin typeface="Times New Roman" pitchFamily="18" charset="0"/>
              </a:defRPr>
            </a:lvl7pPr>
            <a:lvl8pPr marL="3581400" indent="-381000" algn="l" rtl="0" eaLnBrk="0" fontAlgn="base" hangingPunct="0">
              <a:spcBef>
                <a:spcPct val="20000"/>
              </a:spcBef>
              <a:spcAft>
                <a:spcPct val="0"/>
              </a:spcAft>
              <a:buChar char="•"/>
              <a:defRPr sz="2000">
                <a:solidFill>
                  <a:schemeClr val="tx1"/>
                </a:solidFill>
                <a:latin typeface="Times New Roman" pitchFamily="18" charset="0"/>
              </a:defRPr>
            </a:lvl8pPr>
            <a:lvl9pPr marL="4038600" indent="-381000" algn="l" rtl="0" eaLnBrk="0" fontAlgn="base" hangingPunct="0">
              <a:spcBef>
                <a:spcPct val="20000"/>
              </a:spcBef>
              <a:spcAft>
                <a:spcPct val="0"/>
              </a:spcAft>
              <a:buChar char="•"/>
              <a:defRPr sz="2000">
                <a:solidFill>
                  <a:schemeClr val="tx1"/>
                </a:solidFill>
                <a:latin typeface="Times New Roman" pitchFamily="18" charset="0"/>
              </a:defRPr>
            </a:lvl9pPr>
          </a:lstStyle>
          <a:p>
            <a:pPr marL="457200" lvl="1" indent="0">
              <a:spcBef>
                <a:spcPct val="20000"/>
              </a:spcBef>
              <a:buNone/>
              <a:defRPr/>
            </a:pPr>
            <a:r>
              <a:rPr lang="en-US" sz="1600" i="0" dirty="0" smtClean="0">
                <a:solidFill>
                  <a:schemeClr val="tx1"/>
                </a:solidFill>
                <a:latin typeface="RobotoCondensed-Regular"/>
                <a:ea typeface="Roboto Black" panose="02000000000000000000" pitchFamily="2" charset="0"/>
              </a:rPr>
              <a:t>Commander</a:t>
            </a:r>
            <a:r>
              <a:rPr lang="en-US" sz="1600" i="0" dirty="0">
                <a:solidFill>
                  <a:schemeClr val="tx1"/>
                </a:solidFill>
                <a:latin typeface="RobotoCondensed-Regular"/>
                <a:ea typeface="Roboto Black" panose="02000000000000000000" pitchFamily="2" charset="0"/>
              </a:rPr>
              <a:t>, Navy Recruiting Command (CNRC) (Millington, TN)</a:t>
            </a:r>
          </a:p>
          <a:p>
            <a:pPr lvl="2">
              <a:spcBef>
                <a:spcPct val="20000"/>
              </a:spcBef>
              <a:buFont typeface="Wingdings" pitchFamily="2" charset="2"/>
              <a:buChar char="Ø"/>
              <a:defRPr/>
            </a:pPr>
            <a:r>
              <a:rPr lang="en-US" sz="1400" b="0" i="0" dirty="0">
                <a:solidFill>
                  <a:schemeClr val="tx1"/>
                </a:solidFill>
                <a:latin typeface="RobotoCondensed-Regular"/>
                <a:ea typeface="Roboto Black" panose="02000000000000000000" pitchFamily="2" charset="0"/>
              </a:rPr>
              <a:t>  </a:t>
            </a:r>
            <a:r>
              <a:rPr lang="en-US" b="0" i="0" dirty="0">
                <a:solidFill>
                  <a:schemeClr val="tx1"/>
                </a:solidFill>
                <a:latin typeface="RobotoCondensed-Regular"/>
                <a:ea typeface="Roboto Black" panose="02000000000000000000" pitchFamily="2" charset="0"/>
              </a:rPr>
              <a:t>Region East / Region West (Millington, TN)</a:t>
            </a:r>
          </a:p>
          <a:p>
            <a:pPr lvl="2">
              <a:spcBef>
                <a:spcPct val="20000"/>
              </a:spcBef>
              <a:buFont typeface="Wingdings" pitchFamily="2" charset="2"/>
              <a:buChar char="Ø"/>
              <a:defRPr/>
            </a:pPr>
            <a:r>
              <a:rPr lang="en-US" b="0" i="0" dirty="0">
                <a:solidFill>
                  <a:schemeClr val="tx1"/>
                </a:solidFill>
                <a:latin typeface="RobotoCondensed-Regular"/>
                <a:ea typeface="Roboto Black" panose="02000000000000000000" pitchFamily="2" charset="0"/>
              </a:rPr>
              <a:t> Navy </a:t>
            </a:r>
            <a:r>
              <a:rPr lang="en-US" b="0" i="0" dirty="0" smtClean="0">
                <a:solidFill>
                  <a:schemeClr val="tx1"/>
                </a:solidFill>
                <a:latin typeface="RobotoCondensed-Regular"/>
                <a:ea typeface="Roboto Black" panose="02000000000000000000" pitchFamily="2" charset="0"/>
              </a:rPr>
              <a:t>Talent Acquisition Groups </a:t>
            </a:r>
            <a:r>
              <a:rPr lang="en-US" b="0" i="0" dirty="0">
                <a:solidFill>
                  <a:schemeClr val="tx1"/>
                </a:solidFill>
                <a:latin typeface="RobotoCondensed-Regular"/>
                <a:ea typeface="Roboto Black" panose="02000000000000000000" pitchFamily="2" charset="0"/>
              </a:rPr>
              <a:t>(26 various locations)</a:t>
            </a:r>
          </a:p>
          <a:p>
            <a:pPr lvl="2">
              <a:spcBef>
                <a:spcPct val="20000"/>
              </a:spcBef>
              <a:buFont typeface="Wingdings" pitchFamily="2" charset="2"/>
              <a:buChar char="Ø"/>
              <a:defRPr/>
            </a:pPr>
            <a:r>
              <a:rPr lang="en-US" b="0" i="0" dirty="0">
                <a:solidFill>
                  <a:schemeClr val="tx1"/>
                </a:solidFill>
                <a:latin typeface="RobotoCondensed-Regular"/>
                <a:ea typeface="Roboto Black" panose="02000000000000000000" pitchFamily="2" charset="0"/>
              </a:rPr>
              <a:t> Navy Recruiting Orientation Unit  (NORU) (Pensacola, FL</a:t>
            </a:r>
            <a:r>
              <a:rPr lang="en-US" b="0" i="0" dirty="0" smtClean="0">
                <a:solidFill>
                  <a:schemeClr val="tx1"/>
                </a:solidFill>
                <a:latin typeface="RobotoCondensed-Regular"/>
                <a:ea typeface="Roboto Black" panose="02000000000000000000" pitchFamily="2" charset="0"/>
              </a:rPr>
              <a:t>)</a:t>
            </a:r>
            <a:endParaRPr lang="en-US" sz="1200" b="0" i="0" dirty="0">
              <a:solidFill>
                <a:schemeClr val="tx1"/>
              </a:solidFill>
              <a:latin typeface="RobotoCondensed-Regular"/>
              <a:ea typeface="Roboto Black" panose="02000000000000000000" pitchFamily="2" charset="0"/>
            </a:endParaRPr>
          </a:p>
          <a:p>
            <a:pPr marL="457200" lvl="1" indent="0">
              <a:spcBef>
                <a:spcPct val="20000"/>
              </a:spcBef>
              <a:buNone/>
              <a:defRPr/>
            </a:pPr>
            <a:r>
              <a:rPr lang="en-US" sz="1600" i="0" dirty="0" smtClean="0">
                <a:solidFill>
                  <a:schemeClr val="tx1"/>
                </a:solidFill>
                <a:latin typeface="RobotoCondensed-Regular"/>
                <a:ea typeface="Roboto Black" panose="02000000000000000000" pitchFamily="2" charset="0"/>
                <a:cs typeface="Times New Roman" panose="02020603050405020304" pitchFamily="18" charset="0"/>
              </a:rPr>
              <a:t>Recruiting </a:t>
            </a:r>
            <a:r>
              <a:rPr lang="en-US" sz="1600" i="0" dirty="0">
                <a:solidFill>
                  <a:schemeClr val="tx1"/>
                </a:solidFill>
                <a:latin typeface="RobotoCondensed-Regular"/>
                <a:ea typeface="Roboto Black" panose="02000000000000000000" pitchFamily="2" charset="0"/>
                <a:cs typeface="Times New Roman" panose="02020603050405020304" pitchFamily="18" charset="0"/>
              </a:rPr>
              <a:t>Production</a:t>
            </a:r>
          </a:p>
          <a:p>
            <a:pPr lvl="2">
              <a:spcBef>
                <a:spcPct val="20000"/>
              </a:spcBef>
              <a:buFont typeface="Wingdings" pitchFamily="2" charset="2"/>
              <a:buChar char="Ø"/>
              <a:defRPr/>
            </a:pPr>
            <a:r>
              <a:rPr lang="en-US" sz="1400" b="0" i="0" dirty="0">
                <a:solidFill>
                  <a:schemeClr val="tx1"/>
                </a:solidFill>
                <a:latin typeface="RobotoCondensed-Regular"/>
                <a:ea typeface="Roboto Black" panose="02000000000000000000" pitchFamily="2" charset="0"/>
                <a:cs typeface="Times New Roman" panose="02020603050405020304" pitchFamily="18" charset="0"/>
              </a:rPr>
              <a:t> </a:t>
            </a:r>
            <a:r>
              <a:rPr lang="en-US" sz="1400" b="0" i="0" dirty="0" smtClean="0">
                <a:solidFill>
                  <a:schemeClr val="tx1"/>
                </a:solidFill>
                <a:latin typeface="RobotoCondensed-Regular"/>
                <a:ea typeface="Roboto Black" panose="02000000000000000000" pitchFamily="2" charset="0"/>
                <a:cs typeface="Times New Roman" panose="02020603050405020304" pitchFamily="18" charset="0"/>
              </a:rPr>
              <a:t>Enlisted </a:t>
            </a:r>
            <a:r>
              <a:rPr lang="en-US" sz="1400" b="0" i="0" dirty="0">
                <a:solidFill>
                  <a:schemeClr val="tx1"/>
                </a:solidFill>
                <a:latin typeface="RobotoCondensed-Regular"/>
                <a:ea typeface="Roboto Black" panose="02000000000000000000" pitchFamily="2" charset="0"/>
                <a:cs typeface="Times New Roman" panose="02020603050405020304" pitchFamily="18" charset="0"/>
              </a:rPr>
              <a:t>– about 2200 new contracts / year</a:t>
            </a:r>
          </a:p>
          <a:p>
            <a:pPr lvl="3">
              <a:spcBef>
                <a:spcPct val="20000"/>
              </a:spcBef>
              <a:buFont typeface="Wingdings" panose="05000000000000000000" pitchFamily="2" charset="2"/>
              <a:buChar char="§"/>
              <a:defRPr/>
            </a:pPr>
            <a:r>
              <a:rPr lang="en-US" b="0" i="0" dirty="0">
                <a:solidFill>
                  <a:schemeClr val="tx1"/>
                </a:solidFill>
                <a:latin typeface="RobotoCondensed-Regular"/>
                <a:ea typeface="Roboto Black" panose="02000000000000000000" pitchFamily="2" charset="0"/>
                <a:cs typeface="Times New Roman" panose="02020603050405020304" pitchFamily="18" charset="0"/>
              </a:rPr>
              <a:t>Nuke, NSO/NSW </a:t>
            </a:r>
            <a:endParaRPr lang="en-US" b="0" dirty="0">
              <a:latin typeface="RobotoCondensed-Regular"/>
              <a:ea typeface="Roboto Black" panose="02000000000000000000" pitchFamily="2" charset="0"/>
              <a:cs typeface="Times New Roman" panose="02020603050405020304" pitchFamily="18" charset="0"/>
            </a:endParaRPr>
          </a:p>
          <a:p>
            <a:pPr lvl="3">
              <a:spcBef>
                <a:spcPct val="20000"/>
              </a:spcBef>
              <a:buFont typeface="Wingdings" panose="05000000000000000000" pitchFamily="2" charset="2"/>
              <a:buChar char="§"/>
              <a:defRPr/>
            </a:pPr>
            <a:r>
              <a:rPr lang="en-US" b="0" i="0" dirty="0" smtClean="0">
                <a:solidFill>
                  <a:schemeClr val="tx1"/>
                </a:solidFill>
                <a:latin typeface="RobotoCondensed-Regular"/>
                <a:ea typeface="Roboto Black" panose="02000000000000000000" pitchFamily="2" charset="0"/>
                <a:cs typeface="Times New Roman" panose="02020603050405020304" pitchFamily="18" charset="0"/>
              </a:rPr>
              <a:t>NAT/TAR</a:t>
            </a:r>
            <a:endParaRPr lang="en-US" b="0" i="0" dirty="0">
              <a:solidFill>
                <a:schemeClr val="tx1"/>
              </a:solidFill>
              <a:latin typeface="RobotoCondensed-Regular"/>
              <a:ea typeface="Roboto Black" panose="02000000000000000000" pitchFamily="2" charset="0"/>
              <a:cs typeface="Times New Roman" panose="02020603050405020304" pitchFamily="18" charset="0"/>
            </a:endParaRPr>
          </a:p>
          <a:p>
            <a:pPr lvl="3">
              <a:spcBef>
                <a:spcPct val="20000"/>
              </a:spcBef>
              <a:buFont typeface="Wingdings" panose="05000000000000000000" pitchFamily="2" charset="2"/>
              <a:buChar char="§"/>
              <a:defRPr/>
            </a:pPr>
            <a:r>
              <a:rPr lang="en-US" b="0" dirty="0">
                <a:latin typeface="RobotoCondensed-Regular"/>
                <a:ea typeface="Roboto Black" panose="02000000000000000000" pitchFamily="2" charset="0"/>
                <a:cs typeface="Times New Roman" panose="02020603050405020304" pitchFamily="18" charset="0"/>
              </a:rPr>
              <a:t>Prior Service now part of NRRC</a:t>
            </a:r>
            <a:endParaRPr lang="en-US" b="0" i="0" dirty="0">
              <a:solidFill>
                <a:schemeClr val="tx1"/>
              </a:solidFill>
              <a:latin typeface="RobotoCondensed-Regular"/>
              <a:ea typeface="Roboto Black" panose="02000000000000000000" pitchFamily="2" charset="0"/>
              <a:cs typeface="Times New Roman" panose="02020603050405020304" pitchFamily="18" charset="0"/>
            </a:endParaRPr>
          </a:p>
          <a:p>
            <a:pPr lvl="2">
              <a:spcBef>
                <a:spcPct val="20000"/>
              </a:spcBef>
              <a:buFont typeface="Wingdings" pitchFamily="2" charset="2"/>
              <a:buChar char="Ø"/>
              <a:defRPr/>
            </a:pPr>
            <a:r>
              <a:rPr lang="en-US" sz="1400" b="0" i="0" dirty="0">
                <a:solidFill>
                  <a:schemeClr val="tx1"/>
                </a:solidFill>
                <a:latin typeface="RobotoCondensed-Regular"/>
                <a:ea typeface="Roboto Black" panose="02000000000000000000" pitchFamily="2" charset="0"/>
              </a:rPr>
              <a:t> </a:t>
            </a:r>
            <a:r>
              <a:rPr lang="en-US" sz="1400" b="0" i="0" dirty="0">
                <a:solidFill>
                  <a:schemeClr val="tx1"/>
                </a:solidFill>
                <a:latin typeface="RobotoCondensed-Regular"/>
                <a:ea typeface="Roboto Black" panose="02000000000000000000" pitchFamily="2" charset="0"/>
                <a:cs typeface="Times New Roman" panose="02020603050405020304" pitchFamily="18" charset="0"/>
              </a:rPr>
              <a:t>Officer – about 200 accessions / year (Now AC)</a:t>
            </a:r>
          </a:p>
          <a:p>
            <a:pPr lvl="3">
              <a:spcBef>
                <a:spcPct val="20000"/>
              </a:spcBef>
              <a:buFont typeface="Wingdings" panose="05000000000000000000" pitchFamily="2" charset="2"/>
              <a:buChar char="§"/>
              <a:defRPr/>
            </a:pPr>
            <a:r>
              <a:rPr lang="en-US" b="0" i="0" dirty="0">
                <a:solidFill>
                  <a:schemeClr val="tx1"/>
                </a:solidFill>
                <a:latin typeface="RobotoCondensed-Regular"/>
                <a:ea typeface="Roboto Black" panose="02000000000000000000" pitchFamily="2" charset="0"/>
                <a:cs typeface="Times New Roman" panose="02020603050405020304" pitchFamily="18" charset="0"/>
              </a:rPr>
              <a:t>General Officer  (SWO, Aviation, Nuke, CEC, Chaplain, etc.)</a:t>
            </a:r>
          </a:p>
          <a:p>
            <a:pPr lvl="3">
              <a:spcBef>
                <a:spcPct val="20000"/>
              </a:spcBef>
              <a:buFont typeface="Wingdings" panose="05000000000000000000" pitchFamily="2" charset="2"/>
              <a:buChar char="§"/>
              <a:defRPr/>
            </a:pPr>
            <a:r>
              <a:rPr lang="en-US" b="0" i="0" dirty="0" smtClean="0">
                <a:solidFill>
                  <a:schemeClr val="tx1"/>
                </a:solidFill>
                <a:latin typeface="RobotoCondensed-Regular"/>
                <a:ea typeface="Roboto Black" panose="02000000000000000000" pitchFamily="2" charset="0"/>
                <a:cs typeface="Times New Roman" panose="02020603050405020304" pitchFamily="18" charset="0"/>
              </a:rPr>
              <a:t>Medical, Dental, Nurse, and Medical Service Corps</a:t>
            </a:r>
            <a:endParaRPr lang="en-US" b="0" i="0" dirty="0">
              <a:solidFill>
                <a:schemeClr val="tx1"/>
              </a:solidFill>
              <a:latin typeface="RobotoCondensed-Regular"/>
              <a:ea typeface="Roboto Black" panose="02000000000000000000" pitchFamily="2" charset="0"/>
              <a:cs typeface="Times New Roman" panose="02020603050405020304" pitchFamily="18" charset="0"/>
            </a:endParaRPr>
          </a:p>
          <a:p>
            <a:pPr lvl="3">
              <a:spcBef>
                <a:spcPct val="20000"/>
              </a:spcBef>
              <a:buFont typeface="Wingdings" panose="05000000000000000000" pitchFamily="2" charset="2"/>
              <a:buChar char="§"/>
              <a:defRPr/>
            </a:pPr>
            <a:r>
              <a:rPr lang="en-US" b="0" dirty="0">
                <a:latin typeface="RobotoCondensed-Regular"/>
                <a:ea typeface="Roboto Black" panose="02000000000000000000" pitchFamily="2" charset="0"/>
                <a:cs typeface="Times New Roman" panose="02020603050405020304" pitchFamily="18" charset="0"/>
              </a:rPr>
              <a:t>NROTC (SWO, Aviation</a:t>
            </a:r>
            <a:r>
              <a:rPr lang="en-US" b="0" dirty="0" smtClean="0">
                <a:latin typeface="RobotoCondensed-Regular"/>
                <a:ea typeface="Roboto Black" panose="02000000000000000000" pitchFamily="2" charset="0"/>
                <a:cs typeface="Times New Roman" panose="02020603050405020304" pitchFamily="18" charset="0"/>
              </a:rPr>
              <a:t>, and Unrestrictive Line Officers)</a:t>
            </a:r>
            <a:endParaRPr lang="en-US" b="0" i="0" dirty="0">
              <a:solidFill>
                <a:schemeClr val="tx1"/>
              </a:solidFill>
              <a:latin typeface="RobotoCondensed-Regular"/>
              <a:ea typeface="Roboto Black" panose="02000000000000000000" pitchFamily="2" charset="0"/>
              <a:cs typeface="Times New Roman" panose="02020603050405020304" pitchFamily="18" charset="0"/>
            </a:endParaRPr>
          </a:p>
          <a:p>
            <a:pPr lvl="3">
              <a:spcBef>
                <a:spcPct val="20000"/>
              </a:spcBef>
              <a:buFont typeface="Wingdings" panose="05000000000000000000" pitchFamily="2" charset="2"/>
              <a:buChar char="§"/>
              <a:defRPr/>
            </a:pPr>
            <a:r>
              <a:rPr lang="en-US" b="0" i="0" dirty="0">
                <a:solidFill>
                  <a:schemeClr val="tx1"/>
                </a:solidFill>
                <a:latin typeface="RobotoCondensed-Regular"/>
                <a:ea typeface="Roboto Black" panose="02000000000000000000" pitchFamily="2" charset="0"/>
                <a:cs typeface="Times New Roman" panose="02020603050405020304" pitchFamily="18" charset="0"/>
              </a:rPr>
              <a:t>Reserve Mission now part of NRRC</a:t>
            </a:r>
            <a:endParaRPr lang="en-US" b="0" i="0" dirty="0">
              <a:solidFill>
                <a:schemeClr val="tx1"/>
              </a:solidFill>
              <a:latin typeface="RobotoCondensed-Regular"/>
              <a:ea typeface="Roboto" panose="02000000000000000000" pitchFamily="2" charset="0"/>
              <a:cs typeface="Times New Roman" panose="02020603050405020304" pitchFamily="18" charset="0"/>
            </a:endParaRPr>
          </a:p>
          <a:p>
            <a:pPr lvl="1">
              <a:spcBef>
                <a:spcPct val="20000"/>
              </a:spcBef>
              <a:buFont typeface="Wingdings" pitchFamily="2" charset="2"/>
              <a:buChar char="Ø"/>
              <a:defRPr/>
            </a:pPr>
            <a:endParaRPr lang="en-US" sz="1100" dirty="0">
              <a:solidFill>
                <a:schemeClr val="tx1"/>
              </a:solidFill>
              <a:latin typeface="RobotoCondensed-Regular"/>
              <a:ea typeface="Roboto" panose="02000000000000000000"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374436C4-8034-27E0-20CF-AE12E1E3F4A3}"/>
              </a:ext>
            </a:extLst>
          </p:cNvPr>
          <p:cNvSpPr txBox="1"/>
          <p:nvPr/>
        </p:nvSpPr>
        <p:spPr>
          <a:xfrm>
            <a:off x="766916" y="5819905"/>
            <a:ext cx="9566787" cy="769441"/>
          </a:xfrm>
          <a:prstGeom prst="rect">
            <a:avLst/>
          </a:prstGeom>
          <a:noFill/>
        </p:spPr>
        <p:txBody>
          <a:bodyPr wrap="square">
            <a:spAutoFit/>
          </a:bodyPr>
          <a:lstStyle/>
          <a:p>
            <a:pPr lvl="1"/>
            <a:r>
              <a:rPr lang="en-US" sz="1600" dirty="0">
                <a:solidFill>
                  <a:schemeClr val="bg1"/>
                </a:solidFill>
                <a:latin typeface="RobotoCondensed-Regular"/>
                <a:ea typeface="Roboto Condensed" panose="02000000000000000000" pitchFamily="2" charset="0"/>
              </a:rPr>
              <a:t>NRC Mission: “</a:t>
            </a:r>
            <a:r>
              <a:rPr lang="en-US" sz="1400" b="0" i="0" dirty="0">
                <a:solidFill>
                  <a:schemeClr val="bg1"/>
                </a:solidFill>
                <a:effectLst/>
                <a:latin typeface="RobotoCondensed-Regular"/>
                <a:ea typeface="Roboto Condensed" panose="02000000000000000000" pitchFamily="2" charset="0"/>
              </a:rPr>
              <a:t>Leverage an inspirational culture to inform, attract, influence and hire the highest quality candidates from America's diverse talent pool to allow America's Navy to assure mission success and establish the foundation for Sailors to thrive in a life-changing experience”</a:t>
            </a:r>
            <a:endParaRPr lang="en-US" sz="1600" dirty="0">
              <a:solidFill>
                <a:schemeClr val="bg1"/>
              </a:solidFill>
              <a:latin typeface="RobotoCondensed-Regular"/>
              <a:ea typeface="Roboto Condensed" panose="02000000000000000000" pitchFamily="2" charset="0"/>
            </a:endParaRPr>
          </a:p>
        </p:txBody>
      </p:sp>
    </p:spTree>
    <p:extLst>
      <p:ext uri="{BB962C8B-B14F-4D97-AF65-F5344CB8AC3E}">
        <p14:creationId xmlns:p14="http://schemas.microsoft.com/office/powerpoint/2010/main" val="97040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21066" y="-15326"/>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334496" y="286623"/>
            <a:ext cx="11380573" cy="584775"/>
          </a:xfrm>
          <a:prstGeom prst="rect">
            <a:avLst/>
          </a:prstGeom>
          <a:noFill/>
        </p:spPr>
        <p:txBody>
          <a:bodyPr wrap="square" rtlCol="0">
            <a:spAutoFit/>
          </a:bodyPr>
          <a:lstStyle/>
          <a:p>
            <a:r>
              <a:rPr lang="en-US" sz="3200" b="1" dirty="0" smtClean="0">
                <a:latin typeface="Arial Black" panose="020B0A04020102020204" pitchFamily="34" charset="0"/>
                <a:ea typeface="Roboto" panose="02000000000000000000" pitchFamily="2" charset="0"/>
                <a:cs typeface="Aharoni" panose="02010803020104030203" pitchFamily="2" charset="-79"/>
              </a:rPr>
              <a:t>NTAG SW AREA </a:t>
            </a:r>
            <a:r>
              <a:rPr lang="en-US" sz="3200" b="1" dirty="0">
                <a:latin typeface="Arial Black" panose="020B0A04020102020204" pitchFamily="34" charset="0"/>
                <a:ea typeface="Roboto" panose="02000000000000000000" pitchFamily="2" charset="0"/>
                <a:cs typeface="Aharoni" panose="02010803020104030203" pitchFamily="2" charset="-79"/>
              </a:rPr>
              <a:t>OF RESPONSIBILITY</a:t>
            </a:r>
          </a:p>
        </p:txBody>
      </p:sp>
      <p:pic>
        <p:nvPicPr>
          <p:cNvPr id="3" name="Picture 2"/>
          <p:cNvPicPr>
            <a:picLocks noChangeAspect="1"/>
          </p:cNvPicPr>
          <p:nvPr/>
        </p:nvPicPr>
        <p:blipFill>
          <a:blip r:embed="rId4"/>
          <a:stretch>
            <a:fillRect/>
          </a:stretch>
        </p:blipFill>
        <p:spPr>
          <a:xfrm>
            <a:off x="1593180" y="871398"/>
            <a:ext cx="8326235" cy="4729302"/>
          </a:xfrm>
          <a:prstGeom prst="rect">
            <a:avLst/>
          </a:prstGeom>
        </p:spPr>
      </p:pic>
      <p:sp>
        <p:nvSpPr>
          <p:cNvPr id="2" name="TextBox 1">
            <a:extLst>
              <a:ext uri="{FF2B5EF4-FFF2-40B4-BE49-F238E27FC236}">
                <a16:creationId xmlns:a16="http://schemas.microsoft.com/office/drawing/2014/main" id="{468775EF-F829-9D7C-8518-D5E21563D254}"/>
              </a:ext>
            </a:extLst>
          </p:cNvPr>
          <p:cNvSpPr txBox="1"/>
          <p:nvPr/>
        </p:nvSpPr>
        <p:spPr>
          <a:xfrm>
            <a:off x="3034517" y="6078386"/>
            <a:ext cx="6884898" cy="400110"/>
          </a:xfrm>
          <a:prstGeom prst="rect">
            <a:avLst/>
          </a:prstGeom>
          <a:noFill/>
        </p:spPr>
        <p:txBody>
          <a:bodyPr wrap="square" rtlCol="0">
            <a:spAutoFit/>
          </a:bodyPr>
          <a:lstStyle/>
          <a:p>
            <a:r>
              <a:rPr lang="en-US" sz="2000" dirty="0">
                <a:solidFill>
                  <a:schemeClr val="bg1"/>
                </a:solidFill>
                <a:latin typeface="RobotoCondensed-Regular"/>
              </a:rPr>
              <a:t>*Of the 26 NTAG’s, we are the largest in the Nation</a:t>
            </a:r>
          </a:p>
        </p:txBody>
      </p:sp>
    </p:spTree>
    <p:extLst>
      <p:ext uri="{BB962C8B-B14F-4D97-AF65-F5344CB8AC3E}">
        <p14:creationId xmlns:p14="http://schemas.microsoft.com/office/powerpoint/2010/main" val="3141851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21066" y="-15326"/>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405713" y="314999"/>
            <a:ext cx="11380573" cy="584775"/>
          </a:xfrm>
          <a:prstGeom prst="rect">
            <a:avLst/>
          </a:prstGeom>
          <a:noFill/>
        </p:spPr>
        <p:txBody>
          <a:bodyPr wrap="square" rtlCol="0">
            <a:spAutoFit/>
          </a:bodyPr>
          <a:lstStyle/>
          <a:p>
            <a:r>
              <a:rPr lang="en-US" sz="3200" b="1" dirty="0" smtClean="0">
                <a:latin typeface="Arial Black" panose="020B0A04020102020204" pitchFamily="34" charset="0"/>
                <a:ea typeface="Roboto" panose="02000000000000000000" pitchFamily="2" charset="0"/>
                <a:cs typeface="Aharoni" panose="02010803020104030203" pitchFamily="2" charset="-79"/>
              </a:rPr>
              <a:t>NTAG SW HR </a:t>
            </a:r>
            <a:r>
              <a:rPr lang="en-US" sz="3200" b="1" dirty="0">
                <a:latin typeface="Arial Black" panose="020B0A04020102020204" pitchFamily="34" charset="0"/>
                <a:ea typeface="Roboto" panose="02000000000000000000" pitchFamily="2" charset="0"/>
                <a:cs typeface="Aharoni" panose="02010803020104030203" pitchFamily="2" charset="-79"/>
              </a:rPr>
              <a:t>BILLET SUMMARY</a:t>
            </a:r>
          </a:p>
        </p:txBody>
      </p:sp>
      <p:sp>
        <p:nvSpPr>
          <p:cNvPr id="7" name="Content Placeholder 2"/>
          <p:cNvSpPr txBox="1">
            <a:spLocks/>
          </p:cNvSpPr>
          <p:nvPr/>
        </p:nvSpPr>
        <p:spPr>
          <a:xfrm>
            <a:off x="660418" y="871398"/>
            <a:ext cx="11303650" cy="44948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RobotoCondensed-Regular"/>
                <a:ea typeface="Roboto Condensed" panose="02000000000000000000" pitchFamily="2" charset="0"/>
              </a:rPr>
              <a:t>Billets</a:t>
            </a:r>
          </a:p>
          <a:p>
            <a:pPr lvl="1">
              <a:buFont typeface="Wingdings" panose="05000000000000000000" pitchFamily="2" charset="2"/>
              <a:buChar char="Ø"/>
            </a:pPr>
            <a:r>
              <a:rPr lang="en-US" sz="1800" dirty="0">
                <a:latin typeface="RobotoCondensed-Regular"/>
                <a:ea typeface="Roboto Condensed" panose="02000000000000000000" pitchFamily="2" charset="0"/>
              </a:rPr>
              <a:t>CO/XO Fleet up (HB1/CE5 &amp; 9421/9436), </a:t>
            </a:r>
          </a:p>
          <a:p>
            <a:pPr lvl="1">
              <a:buFont typeface="Wingdings" panose="05000000000000000000" pitchFamily="2" charset="2"/>
              <a:buChar char="Ø"/>
            </a:pPr>
            <a:r>
              <a:rPr lang="en-US" sz="1800" dirty="0">
                <a:latin typeface="RobotoCondensed-Regular"/>
                <a:ea typeface="Roboto Condensed" panose="02000000000000000000" pitchFamily="2" charset="0"/>
              </a:rPr>
              <a:t>Enlisted &amp; Officer Programs Department Head AQD’s (Officer NEC’s): HD1, </a:t>
            </a:r>
            <a:r>
              <a:rPr lang="en-US" sz="1800" dirty="0" smtClean="0">
                <a:latin typeface="RobotoCondensed-Regular"/>
                <a:ea typeface="Roboto Condensed" panose="02000000000000000000" pitchFamily="2" charset="0"/>
              </a:rPr>
              <a:t>RFX &amp; </a:t>
            </a:r>
            <a:r>
              <a:rPr lang="en-US" sz="1800" dirty="0">
                <a:latin typeface="RobotoCondensed-Regular"/>
                <a:ea typeface="Roboto Condensed" panose="02000000000000000000" pitchFamily="2" charset="0"/>
              </a:rPr>
              <a:t>3020</a:t>
            </a:r>
          </a:p>
          <a:p>
            <a:r>
              <a:rPr lang="en-US" sz="1800" b="1" dirty="0" smtClean="0">
                <a:latin typeface="RobotoCondensed-Regular"/>
                <a:ea typeface="Roboto Condensed" panose="02000000000000000000" pitchFamily="2" charset="0"/>
              </a:rPr>
              <a:t>DH </a:t>
            </a:r>
            <a:r>
              <a:rPr lang="en-US" sz="1800" b="1" dirty="0">
                <a:latin typeface="RobotoCondensed-Regular"/>
                <a:ea typeface="Roboto Condensed" panose="02000000000000000000" pitchFamily="2" charset="0"/>
              </a:rPr>
              <a:t>Billet Responsibilities</a:t>
            </a:r>
          </a:p>
          <a:p>
            <a:pPr lvl="1">
              <a:buFont typeface="Wingdings" panose="05000000000000000000" pitchFamily="2" charset="2"/>
              <a:buChar char="Ø"/>
            </a:pPr>
            <a:r>
              <a:rPr lang="en-US" sz="1800" dirty="0">
                <a:latin typeface="RobotoCondensed-Regular"/>
                <a:ea typeface="Roboto Condensed" panose="02000000000000000000" pitchFamily="2" charset="0"/>
              </a:rPr>
              <a:t>Manage a team of 200+ Enlisted &amp; 20+ Officer Recruiters, and about 5 civilians and contractors</a:t>
            </a:r>
          </a:p>
          <a:p>
            <a:pPr lvl="1">
              <a:buFont typeface="Wingdings" panose="05000000000000000000" pitchFamily="2" charset="2"/>
              <a:buChar char="Ø"/>
            </a:pPr>
            <a:r>
              <a:rPr lang="en-US" sz="1800" dirty="0">
                <a:latin typeface="RobotoCondensed-Regular"/>
                <a:ea typeface="Roboto Condensed" panose="02000000000000000000" pitchFamily="2" charset="0"/>
              </a:rPr>
              <a:t>Handle all administrative and oversee operational tasking, to including weekly enlisted gate briefs and production-related tasking to include:</a:t>
            </a:r>
          </a:p>
          <a:p>
            <a:pPr lvl="2"/>
            <a:r>
              <a:rPr lang="en-US" sz="1800" dirty="0">
                <a:latin typeface="RobotoCondensed-Regular"/>
                <a:ea typeface="Roboto Condensed" panose="02000000000000000000" pitchFamily="2" charset="0"/>
              </a:rPr>
              <a:t>Station visits/Inspections, Swear-ins, Application Processing Summary Records, Tattoo Waivers, Goal reviews, Coordinate Training, Awards, Incentives, Evals, FITREPs, </a:t>
            </a:r>
            <a:r>
              <a:rPr lang="en-US" sz="1800" dirty="0" err="1">
                <a:latin typeface="RobotoCondensed-Regular"/>
                <a:ea typeface="Roboto Condensed" panose="02000000000000000000" pitchFamily="2" charset="0"/>
              </a:rPr>
              <a:t>etc</a:t>
            </a:r>
            <a:endParaRPr lang="en-US" sz="1800" dirty="0">
              <a:latin typeface="RobotoCondensed-Regular"/>
              <a:ea typeface="Roboto Condensed" panose="02000000000000000000" pitchFamily="2" charset="0"/>
            </a:endParaRPr>
          </a:p>
          <a:p>
            <a:r>
              <a:rPr lang="en-US" sz="1800" b="1" dirty="0">
                <a:latin typeface="RobotoCondensed-Regular"/>
                <a:ea typeface="Roboto Condensed" panose="02000000000000000000" pitchFamily="2" charset="0"/>
              </a:rPr>
              <a:t>Organizational structure</a:t>
            </a:r>
          </a:p>
          <a:p>
            <a:pPr lvl="1">
              <a:buFont typeface="Wingdings" panose="05000000000000000000" pitchFamily="2" charset="2"/>
              <a:buChar char="Ø"/>
            </a:pPr>
            <a:r>
              <a:rPr lang="en-US" sz="1800" dirty="0">
                <a:latin typeface="RobotoCondensed-Regular"/>
                <a:ea typeface="Roboto Condensed" panose="02000000000000000000" pitchFamily="2" charset="0"/>
              </a:rPr>
              <a:t>DH’s work directly for XO. Work in tandem with an NCCS (Production SME). Supervise 3-4 DIVO’s (O-1 to O-3) and various OHARP’s</a:t>
            </a:r>
          </a:p>
          <a:p>
            <a:r>
              <a:rPr lang="en-US" sz="1800" b="1" dirty="0" smtClean="0">
                <a:latin typeface="RobotoCondensed-Regular"/>
                <a:ea typeface="Roboto Condensed" panose="02000000000000000000" pitchFamily="2" charset="0"/>
              </a:rPr>
              <a:t>Career </a:t>
            </a:r>
            <a:r>
              <a:rPr lang="en-US" sz="1800" b="1" dirty="0">
                <a:latin typeface="RobotoCondensed-Regular"/>
                <a:ea typeface="Roboto Condensed" panose="02000000000000000000" pitchFamily="2" charset="0"/>
              </a:rPr>
              <a:t>track and alignment</a:t>
            </a:r>
          </a:p>
          <a:p>
            <a:pPr lvl="1">
              <a:buFont typeface="Wingdings" panose="05000000000000000000" pitchFamily="2" charset="2"/>
              <a:buChar char="Ø"/>
            </a:pPr>
            <a:r>
              <a:rPr lang="en-US" sz="1800" dirty="0">
                <a:latin typeface="RobotoCondensed-Regular"/>
                <a:ea typeface="Roboto Condensed" panose="02000000000000000000" pitchFamily="2" charset="0"/>
              </a:rPr>
              <a:t> Force Development</a:t>
            </a:r>
            <a:r>
              <a:rPr lang="en-US" sz="1800" dirty="0" smtClean="0">
                <a:latin typeface="RobotoCondensed-Regular"/>
                <a:ea typeface="Roboto Condensed" panose="02000000000000000000" pitchFamily="2" charset="0"/>
              </a:rPr>
              <a:t>, </a:t>
            </a:r>
            <a:r>
              <a:rPr lang="en-US" sz="1800" dirty="0">
                <a:latin typeface="RobotoCondensed-Regular"/>
                <a:ea typeface="Roboto Condensed" panose="02000000000000000000" pitchFamily="2" charset="0"/>
              </a:rPr>
              <a:t>43010 Recruiting Operations Officer (R-OPS), 43027 Navy Adv. Program Test Admin</a:t>
            </a:r>
          </a:p>
        </p:txBody>
      </p:sp>
    </p:spTree>
    <p:extLst>
      <p:ext uri="{BB962C8B-B14F-4D97-AF65-F5344CB8AC3E}">
        <p14:creationId xmlns:p14="http://schemas.microsoft.com/office/powerpoint/2010/main" val="50602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47958" y="-15326"/>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334496" y="286623"/>
            <a:ext cx="11380573" cy="584775"/>
          </a:xfrm>
          <a:prstGeom prst="rect">
            <a:avLst/>
          </a:prstGeom>
          <a:noFill/>
        </p:spPr>
        <p:txBody>
          <a:bodyPr wrap="square" rtlCol="0">
            <a:spAutoFit/>
          </a:bodyPr>
          <a:lstStyle/>
          <a:p>
            <a:r>
              <a:rPr lang="en-US" sz="3200" b="1" dirty="0" smtClean="0">
                <a:latin typeface="Arial Black" panose="020B0A04020102020204" pitchFamily="34" charset="0"/>
                <a:ea typeface="Roboto" panose="02000000000000000000" pitchFamily="2" charset="0"/>
                <a:cs typeface="Aharoni" panose="02010803020104030203" pitchFamily="2" charset="-79"/>
              </a:rPr>
              <a:t>NTAG SW HR </a:t>
            </a:r>
            <a:r>
              <a:rPr lang="en-US" sz="3200" b="1" dirty="0">
                <a:latin typeface="Arial Black" panose="020B0A04020102020204" pitchFamily="34" charset="0"/>
                <a:ea typeface="Roboto" panose="02000000000000000000" pitchFamily="2" charset="0"/>
                <a:cs typeface="Aharoni" panose="02010803020104030203" pitchFamily="2" charset="-79"/>
              </a:rPr>
              <a:t>BILLET SUMMARY CONTINUED</a:t>
            </a:r>
          </a:p>
        </p:txBody>
      </p:sp>
      <p:sp>
        <p:nvSpPr>
          <p:cNvPr id="3" name="TextBox 2">
            <a:extLst>
              <a:ext uri="{FF2B5EF4-FFF2-40B4-BE49-F238E27FC236}">
                <a16:creationId xmlns:a16="http://schemas.microsoft.com/office/drawing/2014/main" id="{12027202-CB52-24EA-34C6-2665145E88B4}"/>
              </a:ext>
            </a:extLst>
          </p:cNvPr>
          <p:cNvSpPr txBox="1"/>
          <p:nvPr/>
        </p:nvSpPr>
        <p:spPr>
          <a:xfrm>
            <a:off x="806243" y="1042926"/>
            <a:ext cx="10908825" cy="3139321"/>
          </a:xfrm>
          <a:prstGeom prst="rect">
            <a:avLst/>
          </a:prstGeom>
          <a:noFill/>
        </p:spPr>
        <p:txBody>
          <a:bodyPr wrap="square">
            <a:spAutoFit/>
          </a:bodyPr>
          <a:lstStyle/>
          <a:p>
            <a:pPr marL="171450" indent="-171450">
              <a:buFont typeface="Arial" panose="020B0604020202020204" pitchFamily="34" charset="0"/>
              <a:buChar char="•"/>
            </a:pPr>
            <a:r>
              <a:rPr lang="en-US" b="1" dirty="0">
                <a:latin typeface="RobotoCondensed-Regular"/>
                <a:ea typeface="Roboto Condensed" panose="02000000000000000000" pitchFamily="2" charset="0"/>
              </a:rPr>
              <a:t>Strengths Needed and Developed </a:t>
            </a:r>
          </a:p>
          <a:p>
            <a:pPr marL="628650" lvl="1" indent="-171450">
              <a:buFont typeface="Wingdings" panose="05000000000000000000" pitchFamily="2" charset="2"/>
              <a:buChar char="Ø"/>
            </a:pPr>
            <a:r>
              <a:rPr lang="en-US" dirty="0">
                <a:latin typeface="RobotoCondensed-Regular"/>
                <a:ea typeface="Roboto Condensed" panose="02000000000000000000" pitchFamily="2" charset="0"/>
              </a:rPr>
              <a:t> Leadership, Communication, Organization, Forward-Thinking, Recruiting fundamentals, Civilian Management, Diversity, Sales/Marketing, Conflict Resolution, Motivation etc.</a:t>
            </a:r>
          </a:p>
          <a:p>
            <a:pPr marL="628650" lvl="1" indent="-171450">
              <a:buFont typeface="Wingdings" panose="05000000000000000000" pitchFamily="2" charset="2"/>
              <a:buChar char="Ø"/>
            </a:pPr>
            <a:endParaRPr lang="en-US" dirty="0">
              <a:latin typeface="RobotoCondensed-Regular"/>
              <a:ea typeface="Roboto Condensed" panose="02000000000000000000" pitchFamily="2" charset="0"/>
            </a:endParaRPr>
          </a:p>
          <a:p>
            <a:pPr marL="171450" indent="-171450">
              <a:buFont typeface="Arial" panose="020B0604020202020204" pitchFamily="34" charset="0"/>
              <a:buChar char="•"/>
            </a:pPr>
            <a:r>
              <a:rPr lang="en-US" b="1" dirty="0">
                <a:latin typeface="RobotoCondensed-Regular"/>
                <a:ea typeface="Roboto Condensed" panose="02000000000000000000" pitchFamily="2" charset="0"/>
              </a:rPr>
              <a:t>Challenges</a:t>
            </a:r>
          </a:p>
          <a:p>
            <a:pPr marL="628650" lvl="1" indent="-171450">
              <a:buFont typeface="Wingdings" panose="05000000000000000000" pitchFamily="2" charset="2"/>
              <a:buChar char="Ø"/>
            </a:pPr>
            <a:r>
              <a:rPr lang="en-US" dirty="0">
                <a:latin typeface="RobotoCondensed-Regular"/>
                <a:ea typeface="Roboto Condensed" panose="02000000000000000000" pitchFamily="2" charset="0"/>
              </a:rPr>
              <a:t> Operational Duty, Hard to get everyone together, enlisted rates working out of rate, Communication, “Alone and Unafraid”</a:t>
            </a:r>
          </a:p>
          <a:p>
            <a:pPr marL="628650" lvl="1" indent="-171450">
              <a:buFont typeface="Wingdings" panose="05000000000000000000" pitchFamily="2" charset="2"/>
              <a:buChar char="Ø"/>
            </a:pPr>
            <a:endParaRPr lang="en-US" dirty="0">
              <a:latin typeface="RobotoCondensed-Regular"/>
              <a:ea typeface="Roboto Condensed" panose="02000000000000000000" pitchFamily="2" charset="0"/>
            </a:endParaRPr>
          </a:p>
          <a:p>
            <a:pPr marL="171450" indent="-171450">
              <a:buFont typeface="Arial" panose="020B0604020202020204" pitchFamily="34" charset="0"/>
              <a:buChar char="•"/>
            </a:pPr>
            <a:r>
              <a:rPr lang="en-US" b="1" dirty="0">
                <a:latin typeface="RobotoCondensed-Regular"/>
                <a:ea typeface="Roboto Condensed" panose="02000000000000000000" pitchFamily="2" charset="0"/>
              </a:rPr>
              <a:t>Areas of improvement for billet and career track alignment</a:t>
            </a:r>
          </a:p>
          <a:p>
            <a:pPr marL="628650" lvl="1" indent="-171450">
              <a:buFont typeface="Wingdings" panose="05000000000000000000" pitchFamily="2" charset="2"/>
              <a:buChar char="Ø"/>
            </a:pPr>
            <a:r>
              <a:rPr lang="en-US" dirty="0">
                <a:latin typeface="RobotoCondensed-Regular"/>
                <a:ea typeface="Roboto Condensed" panose="02000000000000000000" pitchFamily="2" charset="0"/>
              </a:rPr>
              <a:t> Better initial ROPS Training, and transitional training for new systems/implementations (Salesforce, Genesis, </a:t>
            </a:r>
            <a:r>
              <a:rPr lang="en-US" dirty="0" err="1">
                <a:latin typeface="RobotoCondensed-Regular"/>
                <a:ea typeface="Roboto Condensed" panose="02000000000000000000" pitchFamily="2" charset="0"/>
              </a:rPr>
              <a:t>etc</a:t>
            </a:r>
            <a:r>
              <a:rPr lang="en-US" dirty="0">
                <a:latin typeface="RobotoCondensed-Regular"/>
                <a:ea typeface="Roboto Condensed" panose="02000000000000000000" pitchFamily="2" charset="0"/>
              </a:rPr>
              <a:t>)  </a:t>
            </a:r>
          </a:p>
        </p:txBody>
      </p:sp>
    </p:spTree>
    <p:extLst>
      <p:ext uri="{BB962C8B-B14F-4D97-AF65-F5344CB8AC3E}">
        <p14:creationId xmlns:p14="http://schemas.microsoft.com/office/powerpoint/2010/main" val="718561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21066" y="-15326"/>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334496" y="286623"/>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WELCOME!</a:t>
            </a:r>
          </a:p>
        </p:txBody>
      </p:sp>
      <p:sp>
        <p:nvSpPr>
          <p:cNvPr id="9" name="Content Placeholder 1"/>
          <p:cNvSpPr txBox="1">
            <a:spLocks/>
          </p:cNvSpPr>
          <p:nvPr/>
        </p:nvSpPr>
        <p:spPr>
          <a:xfrm>
            <a:off x="765810" y="1200242"/>
            <a:ext cx="11304820" cy="40224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RobotoCondensed-Regular"/>
                <a:ea typeface="Roboto Condensed" panose="02000000000000000000" pitchFamily="2" charset="0"/>
              </a:rPr>
              <a:t>   CDR Keith Bushey, Commanding Officer, NTAG SW</a:t>
            </a:r>
          </a:p>
          <a:p>
            <a:endParaRPr lang="en-US" sz="2400" dirty="0">
              <a:latin typeface="RobotoCondensed-Regular"/>
              <a:ea typeface="Roboto Condensed" panose="02000000000000000000" pitchFamily="2" charset="0"/>
            </a:endParaRPr>
          </a:p>
          <a:p>
            <a:pPr marL="0" indent="0">
              <a:buFont typeface="Arial" panose="020B0604020202020204" pitchFamily="34" charset="0"/>
              <a:buNone/>
            </a:pPr>
            <a:r>
              <a:rPr lang="en-US" sz="2400" dirty="0">
                <a:latin typeface="Arial Black" panose="020B0A04020102020204" pitchFamily="34" charset="0"/>
                <a:ea typeface="Roboto Condensed" panose="02000000000000000000" pitchFamily="2" charset="0"/>
              </a:rPr>
              <a:t>Today’s Presenters:</a:t>
            </a:r>
          </a:p>
          <a:p>
            <a:r>
              <a:rPr lang="en-US" sz="2000" dirty="0">
                <a:latin typeface="RobotoCondensed-Regular"/>
                <a:ea typeface="Roboto Condensed" panose="02000000000000000000" pitchFamily="2" charset="0"/>
              </a:rPr>
              <a:t>HR Community Overview		</a:t>
            </a:r>
            <a:r>
              <a:rPr lang="en-US" sz="2000" dirty="0" smtClean="0">
                <a:latin typeface="RobotoCondensed-Regular"/>
                <a:ea typeface="Roboto Condensed" panose="02000000000000000000" pitchFamily="2" charset="0"/>
              </a:rPr>
              <a:t>	CDR </a:t>
            </a:r>
            <a:r>
              <a:rPr lang="en-US" sz="2000" dirty="0">
                <a:latin typeface="RobotoCondensed-Regular"/>
                <a:ea typeface="Roboto Condensed" panose="02000000000000000000" pitchFamily="2" charset="0"/>
              </a:rPr>
              <a:t>Keith </a:t>
            </a:r>
            <a:r>
              <a:rPr lang="en-US" sz="2000" dirty="0" smtClean="0">
                <a:latin typeface="RobotoCondensed-Regular"/>
                <a:ea typeface="Roboto Condensed" panose="02000000000000000000" pitchFamily="2" charset="0"/>
              </a:rPr>
              <a:t>Bushey, 1207</a:t>
            </a:r>
            <a:endParaRPr lang="en-US" sz="2000" dirty="0">
              <a:latin typeface="RobotoCondensed-Regular"/>
              <a:ea typeface="Roboto Condensed" panose="02000000000000000000" pitchFamily="2" charset="0"/>
            </a:endParaRPr>
          </a:p>
          <a:p>
            <a:r>
              <a:rPr lang="en-US" sz="2000" dirty="0">
                <a:latin typeface="RobotoCondensed-Regular"/>
                <a:ea typeface="Roboto Condensed" panose="02000000000000000000" pitchFamily="2" charset="0"/>
              </a:rPr>
              <a:t>Force Management Track 		</a:t>
            </a:r>
            <a:r>
              <a:rPr lang="en-US" sz="2000" dirty="0" smtClean="0">
                <a:latin typeface="RobotoCondensed-Regular"/>
                <a:ea typeface="Roboto Condensed" panose="02000000000000000000" pitchFamily="2" charset="0"/>
              </a:rPr>
              <a:t>	LCDR </a:t>
            </a:r>
            <a:r>
              <a:rPr lang="en-US" sz="2000" dirty="0">
                <a:latin typeface="RobotoCondensed-Regular"/>
                <a:ea typeface="Roboto Condensed" panose="02000000000000000000" pitchFamily="2" charset="0"/>
              </a:rPr>
              <a:t>Nikita Taylor, 1200</a:t>
            </a:r>
            <a:endParaRPr lang="en-US" sz="2000" dirty="0">
              <a:latin typeface="RobotoCondensed-Regular"/>
              <a:ea typeface="Roboto Condensed" panose="02000000000000000000" pitchFamily="2" charset="0"/>
            </a:endParaRPr>
          </a:p>
          <a:p>
            <a:r>
              <a:rPr lang="en-US" sz="2000" dirty="0">
                <a:latin typeface="RobotoCondensed-Regular"/>
                <a:ea typeface="Roboto Condensed" panose="02000000000000000000" pitchFamily="2" charset="0"/>
              </a:rPr>
              <a:t>Force Resources &amp; </a:t>
            </a:r>
            <a:r>
              <a:rPr lang="en-US" sz="2000" dirty="0" err="1">
                <a:latin typeface="RobotoCondensed-Regular"/>
                <a:ea typeface="Roboto Condensed" panose="02000000000000000000" pitchFamily="2" charset="0"/>
              </a:rPr>
              <a:t>Reqs</a:t>
            </a:r>
            <a:r>
              <a:rPr lang="en-US" sz="2000" dirty="0">
                <a:latin typeface="RobotoCondensed-Regular"/>
                <a:ea typeface="Roboto Condensed" panose="02000000000000000000" pitchFamily="2" charset="0"/>
              </a:rPr>
              <a:t> Track	</a:t>
            </a:r>
            <a:r>
              <a:rPr lang="en-US" sz="2000" dirty="0" smtClean="0">
                <a:latin typeface="RobotoCondensed-Regular"/>
                <a:ea typeface="Roboto Condensed" panose="02000000000000000000" pitchFamily="2" charset="0"/>
              </a:rPr>
              <a:t>	LCDR </a:t>
            </a:r>
            <a:r>
              <a:rPr lang="en-US" sz="2000" dirty="0">
                <a:latin typeface="RobotoCondensed-Regular"/>
                <a:ea typeface="Roboto Condensed" panose="02000000000000000000" pitchFamily="2" charset="0"/>
              </a:rPr>
              <a:t>Nikita </a:t>
            </a:r>
            <a:r>
              <a:rPr lang="en-US" sz="2000" dirty="0" smtClean="0">
                <a:latin typeface="RobotoCondensed-Regular"/>
                <a:ea typeface="Roboto Condensed" panose="02000000000000000000" pitchFamily="2" charset="0"/>
              </a:rPr>
              <a:t>Taylor, 1200</a:t>
            </a:r>
            <a:r>
              <a:rPr lang="en-US" sz="2000" dirty="0">
                <a:latin typeface="RobotoCondensed-Regular"/>
                <a:ea typeface="Roboto Condensed" panose="02000000000000000000" pitchFamily="2" charset="0"/>
              </a:rPr>
              <a:t>		</a:t>
            </a:r>
          </a:p>
          <a:p>
            <a:r>
              <a:rPr lang="en-US" sz="2000" dirty="0">
                <a:latin typeface="RobotoCondensed-Regular"/>
                <a:ea typeface="Roboto Condensed" panose="02000000000000000000" pitchFamily="2" charset="0"/>
              </a:rPr>
              <a:t>Force Development Track		</a:t>
            </a:r>
            <a:r>
              <a:rPr lang="en-US" sz="2000" dirty="0" smtClean="0">
                <a:latin typeface="RobotoCondensed-Regular"/>
                <a:ea typeface="Roboto Condensed" panose="02000000000000000000" pitchFamily="2" charset="0"/>
              </a:rPr>
              <a:t>	LCDR </a:t>
            </a:r>
            <a:r>
              <a:rPr lang="en-US" sz="2000" dirty="0">
                <a:latin typeface="RobotoCondensed-Regular"/>
                <a:ea typeface="Roboto Condensed" panose="02000000000000000000" pitchFamily="2" charset="0"/>
              </a:rPr>
              <a:t>Jamie </a:t>
            </a:r>
            <a:r>
              <a:rPr lang="en-US" sz="2000" dirty="0" smtClean="0">
                <a:latin typeface="RobotoCondensed-Regular"/>
                <a:ea typeface="Roboto Condensed" panose="02000000000000000000" pitchFamily="2" charset="0"/>
              </a:rPr>
              <a:t>Evans, 1200</a:t>
            </a:r>
            <a:endParaRPr lang="en-US" sz="2000" dirty="0">
              <a:latin typeface="RobotoCondensed-Regular"/>
              <a:ea typeface="Roboto Condensed" panose="02000000000000000000" pitchFamily="2" charset="0"/>
            </a:endParaRPr>
          </a:p>
          <a:p>
            <a:r>
              <a:rPr lang="en-US" sz="2000" dirty="0">
                <a:latin typeface="RobotoCondensed-Regular"/>
                <a:ea typeface="Roboto Condensed" panose="02000000000000000000" pitchFamily="2" charset="0"/>
              </a:rPr>
              <a:t>NTAG SW Overview			</a:t>
            </a:r>
            <a:r>
              <a:rPr lang="en-US" sz="2000" dirty="0" smtClean="0">
                <a:latin typeface="RobotoCondensed-Regular"/>
                <a:ea typeface="Roboto Condensed" panose="02000000000000000000" pitchFamily="2" charset="0"/>
              </a:rPr>
              <a:t>	LCDR </a:t>
            </a:r>
            <a:r>
              <a:rPr lang="en-US" sz="2000" dirty="0">
                <a:latin typeface="RobotoCondensed-Regular"/>
                <a:ea typeface="Roboto Condensed" panose="02000000000000000000" pitchFamily="2" charset="0"/>
              </a:rPr>
              <a:t>Twyla </a:t>
            </a:r>
            <a:r>
              <a:rPr lang="en-US" sz="2000" dirty="0" smtClean="0">
                <a:latin typeface="RobotoCondensed-Regular"/>
                <a:ea typeface="Roboto Condensed" panose="02000000000000000000" pitchFamily="2" charset="0"/>
              </a:rPr>
              <a:t>Arbuckle, 1200</a:t>
            </a:r>
            <a:endParaRPr lang="en-US" sz="2000" dirty="0">
              <a:latin typeface="RobotoCondensed-Regular"/>
              <a:ea typeface="Roboto Condensed" panose="02000000000000000000" pitchFamily="2" charset="0"/>
            </a:endParaRPr>
          </a:p>
          <a:p>
            <a:r>
              <a:rPr lang="en-US" sz="2000" dirty="0" smtClean="0">
                <a:latin typeface="RobotoCondensed-Regular"/>
                <a:ea typeface="Roboto Condensed" panose="02000000000000000000" pitchFamily="2" charset="0"/>
              </a:rPr>
              <a:t>Direct Commissioning (</a:t>
            </a:r>
            <a:r>
              <a:rPr lang="en-US" sz="2000" dirty="0">
                <a:latin typeface="RobotoCondensed-Regular"/>
                <a:ea typeface="Roboto Condensed" panose="02000000000000000000" pitchFamily="2" charset="0"/>
              </a:rPr>
              <a:t>Reserve Process)	</a:t>
            </a:r>
            <a:r>
              <a:rPr lang="en-US" sz="2000" dirty="0" smtClean="0">
                <a:latin typeface="RobotoCondensed-Regular"/>
                <a:ea typeface="Roboto Condensed" panose="02000000000000000000" pitchFamily="2" charset="0"/>
              </a:rPr>
              <a:t>LTJG </a:t>
            </a:r>
            <a:r>
              <a:rPr lang="en-US" sz="2000" dirty="0">
                <a:latin typeface="RobotoCondensed-Regular"/>
                <a:ea typeface="Roboto Condensed" panose="02000000000000000000" pitchFamily="2" charset="0"/>
              </a:rPr>
              <a:t>Marcia </a:t>
            </a:r>
            <a:r>
              <a:rPr lang="en-US" sz="2000" dirty="0" smtClean="0">
                <a:latin typeface="RobotoCondensed-Regular"/>
                <a:ea typeface="Roboto Condensed" panose="02000000000000000000" pitchFamily="2" charset="0"/>
              </a:rPr>
              <a:t>Villavicencio, 6415</a:t>
            </a:r>
            <a:endParaRPr lang="en-US" sz="2000" dirty="0">
              <a:latin typeface="RobotoCondensed-Regular"/>
              <a:ea typeface="Roboto Condensed" panose="02000000000000000000" pitchFamily="2" charset="0"/>
            </a:endParaRPr>
          </a:p>
          <a:p>
            <a:r>
              <a:rPr lang="en-US" sz="2000" dirty="0">
                <a:latin typeface="RobotoCondensed-Regular"/>
                <a:ea typeface="Roboto Condensed" panose="02000000000000000000" pitchFamily="2" charset="0"/>
              </a:rPr>
              <a:t>Values and Key Takeaways		</a:t>
            </a:r>
            <a:r>
              <a:rPr lang="en-US" sz="2000" dirty="0" smtClean="0">
                <a:latin typeface="RobotoCondensed-Regular"/>
                <a:ea typeface="Roboto Condensed" panose="02000000000000000000" pitchFamily="2" charset="0"/>
              </a:rPr>
              <a:t>	LCDR </a:t>
            </a:r>
            <a:r>
              <a:rPr lang="en-US" sz="2000" dirty="0">
                <a:latin typeface="RobotoCondensed-Regular"/>
                <a:ea typeface="Roboto Condensed" panose="02000000000000000000" pitchFamily="2" charset="0"/>
              </a:rPr>
              <a:t>Twyla </a:t>
            </a:r>
            <a:r>
              <a:rPr lang="en-US" sz="2000" dirty="0" smtClean="0">
                <a:latin typeface="RobotoCondensed-Regular"/>
                <a:ea typeface="Roboto Condensed" panose="02000000000000000000" pitchFamily="2" charset="0"/>
              </a:rPr>
              <a:t>Arbuckle, 1200</a:t>
            </a:r>
            <a:endParaRPr lang="en-US" dirty="0"/>
          </a:p>
          <a:p>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618" y="55366"/>
            <a:ext cx="2531011" cy="2487902"/>
          </a:xfrm>
          <a:prstGeom prst="rect">
            <a:avLst/>
          </a:prstGeom>
        </p:spPr>
      </p:pic>
    </p:spTree>
    <p:extLst>
      <p:ext uri="{BB962C8B-B14F-4D97-AF65-F5344CB8AC3E}">
        <p14:creationId xmlns:p14="http://schemas.microsoft.com/office/powerpoint/2010/main" val="3476791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21066" y="-15326"/>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334496" y="286623"/>
            <a:ext cx="11380573" cy="584775"/>
          </a:xfrm>
          <a:prstGeom prst="rect">
            <a:avLst/>
          </a:prstGeom>
          <a:noFill/>
        </p:spPr>
        <p:txBody>
          <a:bodyPr wrap="square" rtlCol="0">
            <a:spAutoFit/>
          </a:bodyPr>
          <a:lstStyle/>
          <a:p>
            <a:r>
              <a:rPr lang="en-US" sz="3200" b="1" dirty="0" smtClean="0">
                <a:latin typeface="Arial Black" panose="020B0A04020102020204" pitchFamily="34" charset="0"/>
                <a:ea typeface="Roboto" panose="02000000000000000000" pitchFamily="2" charset="0"/>
                <a:cs typeface="Aharoni" panose="02010803020104030203" pitchFamily="2" charset="-79"/>
              </a:rPr>
              <a:t>RECRUITING ORGANIZATIONAL </a:t>
            </a:r>
            <a:r>
              <a:rPr lang="en-US" sz="3200" b="1" dirty="0">
                <a:latin typeface="Arial Black" panose="020B0A04020102020204" pitchFamily="34" charset="0"/>
                <a:ea typeface="Roboto" panose="02000000000000000000" pitchFamily="2" charset="0"/>
                <a:cs typeface="Aharoni" panose="02010803020104030203" pitchFamily="2" charset="-79"/>
              </a:rPr>
              <a:t>BREAKDOWN</a:t>
            </a:r>
          </a:p>
        </p:txBody>
      </p:sp>
      <p:sp>
        <p:nvSpPr>
          <p:cNvPr id="3" name="TextBox 2">
            <a:extLst>
              <a:ext uri="{FF2B5EF4-FFF2-40B4-BE49-F238E27FC236}">
                <a16:creationId xmlns:a16="http://schemas.microsoft.com/office/drawing/2014/main" id="{DF2B21B7-C4FB-4FEA-4C5A-D3F2E08283DB}"/>
              </a:ext>
            </a:extLst>
          </p:cNvPr>
          <p:cNvSpPr txBox="1"/>
          <p:nvPr/>
        </p:nvSpPr>
        <p:spPr>
          <a:xfrm>
            <a:off x="1858617" y="6078386"/>
            <a:ext cx="8378687" cy="369332"/>
          </a:xfrm>
          <a:prstGeom prst="rect">
            <a:avLst/>
          </a:prstGeom>
          <a:noFill/>
        </p:spPr>
        <p:txBody>
          <a:bodyPr wrap="square" rtlCol="0">
            <a:spAutoFit/>
          </a:bodyPr>
          <a:lstStyle/>
          <a:p>
            <a:r>
              <a:rPr lang="en-US" dirty="0">
                <a:solidFill>
                  <a:schemeClr val="bg1"/>
                </a:solidFill>
              </a:rPr>
              <a:t>*The CRF community provide consistency and expertise throughout the enterprise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965" y="950259"/>
            <a:ext cx="9888071" cy="4589930"/>
          </a:xfrm>
          <a:prstGeom prst="rect">
            <a:avLst/>
          </a:prstGeom>
        </p:spPr>
      </p:pic>
    </p:spTree>
    <p:extLst>
      <p:ext uri="{BB962C8B-B14F-4D97-AF65-F5344CB8AC3E}">
        <p14:creationId xmlns:p14="http://schemas.microsoft.com/office/powerpoint/2010/main" val="1932663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21066" y="-6361"/>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334496" y="286623"/>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MARKETING</a:t>
            </a:r>
          </a:p>
        </p:txBody>
      </p:sp>
      <p:sp>
        <p:nvSpPr>
          <p:cNvPr id="2" name="Content Placeholder 2">
            <a:extLst>
              <a:ext uri="{FF2B5EF4-FFF2-40B4-BE49-F238E27FC236}">
                <a16:creationId xmlns:a16="http://schemas.microsoft.com/office/drawing/2014/main" id="{C109AEEC-58F6-AFDA-C501-5F9903C69FBA}"/>
              </a:ext>
            </a:extLst>
          </p:cNvPr>
          <p:cNvSpPr>
            <a:spLocks noGrp="1"/>
          </p:cNvSpPr>
          <p:nvPr/>
        </p:nvSpPr>
        <p:spPr bwMode="auto">
          <a:xfrm>
            <a:off x="231965" y="564143"/>
            <a:ext cx="81534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228600" indent="-228600" algn="l" rtl="0" eaLnBrk="0" fontAlgn="base" hangingPunct="0">
              <a:spcBef>
                <a:spcPct val="25000"/>
              </a:spcBef>
              <a:spcAft>
                <a:spcPct val="25000"/>
              </a:spcAft>
              <a:buClr>
                <a:schemeClr val="tx1"/>
              </a:buClr>
              <a:buChar char="•"/>
              <a:defRPr sz="2400" b="1" i="1">
                <a:solidFill>
                  <a:srgbClr val="000066"/>
                </a:solidFill>
                <a:latin typeface="+mn-lt"/>
                <a:ea typeface="+mn-ea"/>
                <a:cs typeface="+mn-cs"/>
              </a:defRPr>
            </a:lvl1pPr>
            <a:lvl2pPr marL="635000" indent="-177800" algn="l" rtl="0" eaLnBrk="0" fontAlgn="base" hangingPunct="0">
              <a:spcBef>
                <a:spcPct val="25000"/>
              </a:spcBef>
              <a:spcAft>
                <a:spcPct val="25000"/>
              </a:spcAft>
              <a:buClr>
                <a:schemeClr val="tx1"/>
              </a:buClr>
              <a:buChar char="–"/>
              <a:defRPr sz="2000" b="1" i="1">
                <a:solidFill>
                  <a:srgbClr val="000066"/>
                </a:solidFill>
                <a:latin typeface="+mn-lt"/>
              </a:defRPr>
            </a:lvl2pPr>
            <a:lvl3pPr marL="914400" indent="-114300" algn="l" rtl="0" eaLnBrk="0" fontAlgn="base" hangingPunct="0">
              <a:spcBef>
                <a:spcPct val="25000"/>
              </a:spcBef>
              <a:spcAft>
                <a:spcPct val="25000"/>
              </a:spcAft>
              <a:buClr>
                <a:schemeClr val="tx1"/>
              </a:buClr>
              <a:buChar char="•"/>
              <a:defRPr sz="1600" b="1" i="1">
                <a:solidFill>
                  <a:srgbClr val="000066"/>
                </a:solidFill>
                <a:latin typeface="+mn-lt"/>
              </a:defRPr>
            </a:lvl3pPr>
            <a:lvl4pPr marL="1714500" indent="-266700" algn="l" rtl="0" eaLnBrk="0" fontAlgn="base" hangingPunct="0">
              <a:spcBef>
                <a:spcPct val="25000"/>
              </a:spcBef>
              <a:spcAft>
                <a:spcPct val="25000"/>
              </a:spcAft>
              <a:buChar char="–"/>
              <a:defRPr sz="1400" b="1">
                <a:solidFill>
                  <a:schemeClr val="tx1"/>
                </a:solidFill>
                <a:latin typeface="+mn-lt"/>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defRPr>
            </a:lvl5pPr>
            <a:lvl6pPr marL="2667000" indent="-381000" algn="l" rtl="0" eaLnBrk="0" fontAlgn="base" hangingPunct="0">
              <a:spcBef>
                <a:spcPct val="20000"/>
              </a:spcBef>
              <a:spcAft>
                <a:spcPct val="0"/>
              </a:spcAft>
              <a:buChar char="•"/>
              <a:defRPr sz="2000">
                <a:solidFill>
                  <a:schemeClr val="tx1"/>
                </a:solidFill>
                <a:latin typeface="Times New Roman" pitchFamily="18" charset="0"/>
              </a:defRPr>
            </a:lvl6pPr>
            <a:lvl7pPr marL="3124200" indent="-381000" algn="l" rtl="0" eaLnBrk="0" fontAlgn="base" hangingPunct="0">
              <a:spcBef>
                <a:spcPct val="20000"/>
              </a:spcBef>
              <a:spcAft>
                <a:spcPct val="0"/>
              </a:spcAft>
              <a:buChar char="•"/>
              <a:defRPr sz="2000">
                <a:solidFill>
                  <a:schemeClr val="tx1"/>
                </a:solidFill>
                <a:latin typeface="Times New Roman" pitchFamily="18" charset="0"/>
              </a:defRPr>
            </a:lvl7pPr>
            <a:lvl8pPr marL="3581400" indent="-381000" algn="l" rtl="0" eaLnBrk="0" fontAlgn="base" hangingPunct="0">
              <a:spcBef>
                <a:spcPct val="20000"/>
              </a:spcBef>
              <a:spcAft>
                <a:spcPct val="0"/>
              </a:spcAft>
              <a:buChar char="•"/>
              <a:defRPr sz="2000">
                <a:solidFill>
                  <a:schemeClr val="tx1"/>
                </a:solidFill>
                <a:latin typeface="Times New Roman" pitchFamily="18" charset="0"/>
              </a:defRPr>
            </a:lvl8pPr>
            <a:lvl9pPr marL="4038600" indent="-381000" algn="l" rtl="0" eaLnBrk="0" fontAlgn="base" hangingPunct="0">
              <a:spcBef>
                <a:spcPct val="20000"/>
              </a:spcBef>
              <a:spcAft>
                <a:spcPct val="0"/>
              </a:spcAft>
              <a:buChar char="•"/>
              <a:defRPr sz="2000">
                <a:solidFill>
                  <a:schemeClr val="tx1"/>
                </a:solidFill>
                <a:latin typeface="Times New Roman" pitchFamily="18" charset="0"/>
              </a:defRPr>
            </a:lvl9pPr>
          </a:lstStyle>
          <a:p>
            <a:pPr marL="800100" lvl="2" indent="0">
              <a:spcBef>
                <a:spcPct val="20000"/>
              </a:spcBef>
              <a:buFontTx/>
              <a:buNone/>
              <a:defRPr/>
            </a:pPr>
            <a:r>
              <a:rPr lang="en-US" sz="1400" b="0" i="0" dirty="0" smtClean="0">
                <a:solidFill>
                  <a:schemeClr val="tx1"/>
                </a:solidFill>
                <a:latin typeface="RobotoCondensed-Regular"/>
                <a:cs typeface="Times New Roman" panose="02020603050405020304" pitchFamily="18" charset="0"/>
              </a:rPr>
              <a:t>	</a:t>
            </a:r>
          </a:p>
          <a:p>
            <a:pPr marL="457200" lvl="1" indent="0">
              <a:spcBef>
                <a:spcPct val="20000"/>
              </a:spcBef>
              <a:buNone/>
              <a:defRPr/>
            </a:pPr>
            <a:r>
              <a:rPr lang="en-US" sz="1800" i="0" dirty="0" smtClean="0">
                <a:solidFill>
                  <a:schemeClr val="tx1"/>
                </a:solidFill>
                <a:latin typeface="RobotoCondensed-Regular"/>
                <a:cs typeface="Times New Roman" panose="02020603050405020304" pitchFamily="18" charset="0"/>
              </a:rPr>
              <a:t>Face of the Navy in the Local </a:t>
            </a:r>
            <a:r>
              <a:rPr lang="en-US" sz="1800" i="0" dirty="0" err="1">
                <a:solidFill>
                  <a:schemeClr val="tx1"/>
                </a:solidFill>
                <a:latin typeface="RobotoCondensed-Regular"/>
                <a:cs typeface="Times New Roman" panose="02020603050405020304" pitchFamily="18" charset="0"/>
              </a:rPr>
              <a:t>L</a:t>
            </a:r>
            <a:r>
              <a:rPr lang="en-US" sz="1800" i="0" dirty="0" err="1" smtClean="0">
                <a:solidFill>
                  <a:schemeClr val="tx1"/>
                </a:solidFill>
                <a:latin typeface="RobotoCondensed-Regular"/>
                <a:cs typeface="Times New Roman" panose="02020603050405020304" pitchFamily="18" charset="0"/>
              </a:rPr>
              <a:t>ommunity</a:t>
            </a:r>
            <a:endParaRPr lang="en-US" sz="1800" i="0" dirty="0" smtClean="0">
              <a:solidFill>
                <a:schemeClr val="tx1"/>
              </a:solidFill>
              <a:latin typeface="RobotoCondensed-Regular"/>
              <a:cs typeface="Times New Roman" panose="02020603050405020304" pitchFamily="18" charset="0"/>
            </a:endParaRPr>
          </a:p>
          <a:p>
            <a:pPr lvl="2">
              <a:spcBef>
                <a:spcPct val="20000"/>
              </a:spcBef>
              <a:buFont typeface="Arial" panose="020B0604020202020204" pitchFamily="34" charset="0"/>
              <a:buChar char="•"/>
              <a:defRPr/>
            </a:pPr>
            <a:r>
              <a:rPr lang="en-US" sz="1400" b="0" i="0" dirty="0" smtClean="0">
                <a:solidFill>
                  <a:schemeClr val="tx1"/>
                </a:solidFill>
                <a:latin typeface="RobotoCondensed-Regular"/>
                <a:cs typeface="Times New Roman" panose="02020603050405020304" pitchFamily="18" charset="0"/>
              </a:rPr>
              <a:t>  </a:t>
            </a:r>
            <a:r>
              <a:rPr lang="en-US" b="0" i="0" dirty="0" smtClean="0">
                <a:solidFill>
                  <a:schemeClr val="tx1"/>
                </a:solidFill>
                <a:latin typeface="RobotoCondensed-Regular"/>
                <a:cs typeface="Times New Roman" panose="02020603050405020304" pitchFamily="18" charset="0"/>
              </a:rPr>
              <a:t>Military </a:t>
            </a:r>
            <a:r>
              <a:rPr lang="en-US" b="0" i="0" dirty="0">
                <a:solidFill>
                  <a:schemeClr val="tx1"/>
                </a:solidFill>
                <a:latin typeface="RobotoCondensed-Regular"/>
                <a:cs typeface="Times New Roman" panose="02020603050405020304" pitchFamily="18" charset="0"/>
              </a:rPr>
              <a:t>Events</a:t>
            </a:r>
          </a:p>
          <a:p>
            <a:pPr lvl="2">
              <a:spcBef>
                <a:spcPct val="20000"/>
              </a:spcBef>
              <a:buFont typeface="Arial" panose="020B0604020202020204" pitchFamily="34" charset="0"/>
              <a:buChar char="•"/>
              <a:defRPr/>
            </a:pPr>
            <a:r>
              <a:rPr lang="en-US" b="0" i="0" dirty="0">
                <a:solidFill>
                  <a:schemeClr val="tx1"/>
                </a:solidFill>
                <a:latin typeface="RobotoCondensed-Regular"/>
                <a:cs typeface="Times New Roman" panose="02020603050405020304" pitchFamily="18" charset="0"/>
              </a:rPr>
              <a:t>  Local Civil organizations</a:t>
            </a:r>
          </a:p>
          <a:p>
            <a:pPr lvl="2">
              <a:spcBef>
                <a:spcPct val="20000"/>
              </a:spcBef>
              <a:buFont typeface="Arial" panose="020B0604020202020204" pitchFamily="34" charset="0"/>
              <a:buChar char="•"/>
              <a:defRPr/>
            </a:pPr>
            <a:r>
              <a:rPr lang="en-US" b="0" i="0" dirty="0">
                <a:solidFill>
                  <a:schemeClr val="tx1"/>
                </a:solidFill>
                <a:latin typeface="RobotoCondensed-Regular"/>
                <a:cs typeface="Times New Roman" panose="02020603050405020304" pitchFamily="18" charset="0"/>
              </a:rPr>
              <a:t>  High Schools / Universities</a:t>
            </a:r>
          </a:p>
          <a:p>
            <a:pPr lvl="2">
              <a:spcBef>
                <a:spcPct val="20000"/>
              </a:spcBef>
              <a:buFont typeface="Arial" panose="020B0604020202020204" pitchFamily="34" charset="0"/>
              <a:buChar char="•"/>
              <a:defRPr/>
            </a:pPr>
            <a:r>
              <a:rPr lang="en-US" b="0" i="0" dirty="0">
                <a:solidFill>
                  <a:schemeClr val="tx1"/>
                </a:solidFill>
                <a:latin typeface="RobotoCondensed-Regular"/>
                <a:cs typeface="Times New Roman" panose="02020603050405020304" pitchFamily="18" charset="0"/>
              </a:rPr>
              <a:t>  Speaking Engagements</a:t>
            </a:r>
          </a:p>
          <a:p>
            <a:pPr lvl="2">
              <a:spcBef>
                <a:spcPct val="20000"/>
              </a:spcBef>
              <a:buFont typeface="Arial" panose="020B0604020202020204" pitchFamily="34" charset="0"/>
              <a:buChar char="•"/>
              <a:defRPr/>
            </a:pPr>
            <a:r>
              <a:rPr lang="en-US" b="0" i="0" dirty="0">
                <a:solidFill>
                  <a:schemeClr val="tx1"/>
                </a:solidFill>
                <a:latin typeface="RobotoCondensed-Regular"/>
                <a:cs typeface="Times New Roman" panose="02020603050405020304" pitchFamily="18" charset="0"/>
              </a:rPr>
              <a:t>  COMREL </a:t>
            </a:r>
            <a:r>
              <a:rPr lang="en-US" b="0" i="0" dirty="0" smtClean="0">
                <a:solidFill>
                  <a:schemeClr val="tx1"/>
                </a:solidFill>
                <a:latin typeface="RobotoCondensed-Regular"/>
                <a:cs typeface="Times New Roman" panose="02020603050405020304" pitchFamily="18" charset="0"/>
              </a:rPr>
              <a:t>Events</a:t>
            </a:r>
            <a:endParaRPr lang="en-US" b="0" i="0" dirty="0">
              <a:cs typeface="Times New Roman" panose="02020603050405020304" pitchFamily="18" charset="0"/>
            </a:endParaRPr>
          </a:p>
          <a:p>
            <a:pPr marL="800100" lvl="2" indent="0">
              <a:spcBef>
                <a:spcPct val="20000"/>
              </a:spcBef>
              <a:buNone/>
              <a:defRPr/>
            </a:pPr>
            <a:endParaRPr lang="en-US" b="0" i="0" dirty="0">
              <a:solidFill>
                <a:schemeClr val="tx1"/>
              </a:solidFill>
              <a:latin typeface="RobotoCondensed-Regular"/>
              <a:cs typeface="Times New Roman" panose="02020603050405020304" pitchFamily="18" charset="0"/>
            </a:endParaRPr>
          </a:p>
          <a:p>
            <a:pPr marL="457200" lvl="1" indent="0">
              <a:spcBef>
                <a:spcPct val="20000"/>
              </a:spcBef>
              <a:buNone/>
              <a:defRPr/>
            </a:pPr>
            <a:r>
              <a:rPr lang="en-US" sz="1800" i="0" dirty="0">
                <a:solidFill>
                  <a:schemeClr val="tx1"/>
                </a:solidFill>
                <a:latin typeface="RobotoCondensed-Regular"/>
              </a:rPr>
              <a:t>Marketing and Advertising Plan</a:t>
            </a:r>
            <a:endParaRPr lang="en-US" sz="1800" i="0" dirty="0">
              <a:solidFill>
                <a:schemeClr val="tx1"/>
              </a:solidFill>
              <a:latin typeface="RobotoCondensed-Regular"/>
              <a:cs typeface="Times New Roman" panose="02020603050405020304" pitchFamily="18" charset="0"/>
            </a:endParaRPr>
          </a:p>
          <a:p>
            <a:pPr lvl="2">
              <a:spcBef>
                <a:spcPct val="20000"/>
              </a:spcBef>
              <a:defRPr/>
            </a:pPr>
            <a:r>
              <a:rPr lang="en-US" sz="1400" b="0" i="0" dirty="0">
                <a:solidFill>
                  <a:schemeClr val="tx1"/>
                </a:solidFill>
                <a:latin typeface="RobotoCondensed-Regular"/>
                <a:cs typeface="Times New Roman" panose="02020603050405020304" pitchFamily="18" charset="0"/>
              </a:rPr>
              <a:t> </a:t>
            </a:r>
            <a:r>
              <a:rPr lang="en-US" b="0" i="0" dirty="0" smtClean="0">
                <a:solidFill>
                  <a:schemeClr val="tx1"/>
                </a:solidFill>
                <a:latin typeface="RobotoCondensed-Regular"/>
                <a:cs typeface="Times New Roman" panose="02020603050405020304" pitchFamily="18" charset="0"/>
              </a:rPr>
              <a:t>Local </a:t>
            </a:r>
            <a:r>
              <a:rPr lang="en-US" b="0" i="0" dirty="0">
                <a:solidFill>
                  <a:schemeClr val="tx1"/>
                </a:solidFill>
                <a:latin typeface="RobotoCondensed-Regular"/>
                <a:cs typeface="Times New Roman" panose="02020603050405020304" pitchFamily="18" charset="0"/>
              </a:rPr>
              <a:t>Advertising (yard signs, newspapers, professional journals, booths)</a:t>
            </a:r>
          </a:p>
          <a:p>
            <a:pPr lvl="2">
              <a:spcBef>
                <a:spcPct val="20000"/>
              </a:spcBef>
              <a:defRPr/>
            </a:pPr>
            <a:r>
              <a:rPr lang="en-US" b="0" i="0" dirty="0">
                <a:solidFill>
                  <a:schemeClr val="tx1"/>
                </a:solidFill>
                <a:latin typeface="RobotoCondensed-Regular"/>
                <a:cs typeface="Times New Roman" panose="02020603050405020304" pitchFamily="18" charset="0"/>
              </a:rPr>
              <a:t> LEADS Generation</a:t>
            </a:r>
          </a:p>
          <a:p>
            <a:pPr lvl="2">
              <a:spcBef>
                <a:spcPct val="20000"/>
              </a:spcBef>
              <a:defRPr/>
            </a:pPr>
            <a:r>
              <a:rPr lang="en-US" b="0" i="0" dirty="0">
                <a:solidFill>
                  <a:schemeClr val="tx1"/>
                </a:solidFill>
                <a:latin typeface="RobotoCondensed-Regular"/>
                <a:cs typeface="Times New Roman" panose="02020603050405020304" pitchFamily="18" charset="0"/>
              </a:rPr>
              <a:t> Market Analysis</a:t>
            </a:r>
          </a:p>
          <a:p>
            <a:pPr lvl="2">
              <a:spcBef>
                <a:spcPct val="20000"/>
              </a:spcBef>
              <a:defRPr/>
            </a:pPr>
            <a:r>
              <a:rPr lang="en-US" b="0" i="0" dirty="0">
                <a:solidFill>
                  <a:schemeClr val="tx1"/>
                </a:solidFill>
                <a:latin typeface="RobotoCondensed-Regular"/>
                <a:cs typeface="Times New Roman" panose="02020603050405020304" pitchFamily="18" charset="0"/>
              </a:rPr>
              <a:t> School Lists / School Administrators</a:t>
            </a:r>
          </a:p>
          <a:p>
            <a:pPr marL="800100" lvl="2" indent="0">
              <a:spcBef>
                <a:spcPct val="20000"/>
              </a:spcBef>
              <a:buNone/>
              <a:defRPr/>
            </a:pPr>
            <a:endParaRPr lang="en-US" b="0" i="0" dirty="0">
              <a:solidFill>
                <a:schemeClr val="tx1"/>
              </a:solidFill>
              <a:latin typeface="RobotoCondensed-Regular"/>
              <a:cs typeface="Times New Roman" panose="02020603050405020304" pitchFamily="18" charset="0"/>
            </a:endParaRPr>
          </a:p>
        </p:txBody>
      </p:sp>
      <p:pic>
        <p:nvPicPr>
          <p:cNvPr id="3" name="Picture 2">
            <a:extLst>
              <a:ext uri="{FF2B5EF4-FFF2-40B4-BE49-F238E27FC236}">
                <a16:creationId xmlns:a16="http://schemas.microsoft.com/office/drawing/2014/main" id="{929FF241-EB55-E73F-A0DD-669F53AEB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4998" y="286623"/>
            <a:ext cx="5619069" cy="3399035"/>
          </a:xfrm>
          <a:prstGeom prst="rect">
            <a:avLst/>
          </a:prstGeom>
        </p:spPr>
      </p:pic>
    </p:spTree>
    <p:extLst>
      <p:ext uri="{BB962C8B-B14F-4D97-AF65-F5344CB8AC3E}">
        <p14:creationId xmlns:p14="http://schemas.microsoft.com/office/powerpoint/2010/main" val="1585046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0" y="51079"/>
            <a:ext cx="12216016" cy="6815886"/>
          </a:xfrm>
        </p:spPr>
      </p:pic>
      <p:sp>
        <p:nvSpPr>
          <p:cNvPr id="6" name="TextBox 5">
            <a:extLst>
              <a:ext uri="{FF2B5EF4-FFF2-40B4-BE49-F238E27FC236}">
                <a16:creationId xmlns:a16="http://schemas.microsoft.com/office/drawing/2014/main" id="{17E6701E-6C00-2D41-AE8C-AB991EC7EB74}"/>
              </a:ext>
            </a:extLst>
          </p:cNvPr>
          <p:cNvSpPr txBox="1"/>
          <p:nvPr/>
        </p:nvSpPr>
        <p:spPr>
          <a:xfrm>
            <a:off x="334496" y="286623"/>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CIVILIAN MANAGEMENT</a:t>
            </a:r>
          </a:p>
        </p:txBody>
      </p:sp>
      <p:sp>
        <p:nvSpPr>
          <p:cNvPr id="2" name="Content Placeholder 2">
            <a:extLst>
              <a:ext uri="{FF2B5EF4-FFF2-40B4-BE49-F238E27FC236}">
                <a16:creationId xmlns:a16="http://schemas.microsoft.com/office/drawing/2014/main" id="{5D8D8E10-F144-FF9D-F2D2-3D5D1A773698}"/>
              </a:ext>
            </a:extLst>
          </p:cNvPr>
          <p:cNvSpPr>
            <a:spLocks noGrp="1"/>
          </p:cNvSpPr>
          <p:nvPr/>
        </p:nvSpPr>
        <p:spPr bwMode="auto">
          <a:xfrm>
            <a:off x="231965" y="867559"/>
            <a:ext cx="8153400" cy="394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228600" indent="-228600" algn="l" rtl="0" eaLnBrk="0" fontAlgn="base" hangingPunct="0">
              <a:spcBef>
                <a:spcPct val="25000"/>
              </a:spcBef>
              <a:spcAft>
                <a:spcPct val="25000"/>
              </a:spcAft>
              <a:buClr>
                <a:schemeClr val="tx1"/>
              </a:buClr>
              <a:buChar char="•"/>
              <a:defRPr sz="2400" b="1" i="1">
                <a:solidFill>
                  <a:srgbClr val="000066"/>
                </a:solidFill>
                <a:latin typeface="+mn-lt"/>
                <a:ea typeface="+mn-ea"/>
                <a:cs typeface="+mn-cs"/>
              </a:defRPr>
            </a:lvl1pPr>
            <a:lvl2pPr marL="635000" indent="-177800" algn="l" rtl="0" eaLnBrk="0" fontAlgn="base" hangingPunct="0">
              <a:spcBef>
                <a:spcPct val="25000"/>
              </a:spcBef>
              <a:spcAft>
                <a:spcPct val="25000"/>
              </a:spcAft>
              <a:buClr>
                <a:schemeClr val="tx1"/>
              </a:buClr>
              <a:buChar char="–"/>
              <a:defRPr sz="2000" b="1" i="1">
                <a:solidFill>
                  <a:srgbClr val="000066"/>
                </a:solidFill>
                <a:latin typeface="+mn-lt"/>
              </a:defRPr>
            </a:lvl2pPr>
            <a:lvl3pPr marL="914400" indent="-114300" algn="l" rtl="0" eaLnBrk="0" fontAlgn="base" hangingPunct="0">
              <a:spcBef>
                <a:spcPct val="25000"/>
              </a:spcBef>
              <a:spcAft>
                <a:spcPct val="25000"/>
              </a:spcAft>
              <a:buClr>
                <a:schemeClr val="tx1"/>
              </a:buClr>
              <a:buChar char="•"/>
              <a:defRPr sz="1600" b="1" i="1">
                <a:solidFill>
                  <a:srgbClr val="000066"/>
                </a:solidFill>
                <a:latin typeface="+mn-lt"/>
              </a:defRPr>
            </a:lvl3pPr>
            <a:lvl4pPr marL="1714500" indent="-266700" algn="l" rtl="0" eaLnBrk="0" fontAlgn="base" hangingPunct="0">
              <a:spcBef>
                <a:spcPct val="25000"/>
              </a:spcBef>
              <a:spcAft>
                <a:spcPct val="25000"/>
              </a:spcAft>
              <a:buChar char="–"/>
              <a:defRPr sz="1400" b="1">
                <a:solidFill>
                  <a:schemeClr val="tx1"/>
                </a:solidFill>
                <a:latin typeface="+mn-lt"/>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defRPr>
            </a:lvl5pPr>
            <a:lvl6pPr marL="2667000" indent="-381000" algn="l" rtl="0" eaLnBrk="0" fontAlgn="base" hangingPunct="0">
              <a:spcBef>
                <a:spcPct val="20000"/>
              </a:spcBef>
              <a:spcAft>
                <a:spcPct val="0"/>
              </a:spcAft>
              <a:buChar char="•"/>
              <a:defRPr sz="2000">
                <a:solidFill>
                  <a:schemeClr val="tx1"/>
                </a:solidFill>
                <a:latin typeface="Times New Roman" pitchFamily="18" charset="0"/>
              </a:defRPr>
            </a:lvl6pPr>
            <a:lvl7pPr marL="3124200" indent="-381000" algn="l" rtl="0" eaLnBrk="0" fontAlgn="base" hangingPunct="0">
              <a:spcBef>
                <a:spcPct val="20000"/>
              </a:spcBef>
              <a:spcAft>
                <a:spcPct val="0"/>
              </a:spcAft>
              <a:buChar char="•"/>
              <a:defRPr sz="2000">
                <a:solidFill>
                  <a:schemeClr val="tx1"/>
                </a:solidFill>
                <a:latin typeface="Times New Roman" pitchFamily="18" charset="0"/>
              </a:defRPr>
            </a:lvl7pPr>
            <a:lvl8pPr marL="3581400" indent="-381000" algn="l" rtl="0" eaLnBrk="0" fontAlgn="base" hangingPunct="0">
              <a:spcBef>
                <a:spcPct val="20000"/>
              </a:spcBef>
              <a:spcAft>
                <a:spcPct val="0"/>
              </a:spcAft>
              <a:buChar char="•"/>
              <a:defRPr sz="2000">
                <a:solidFill>
                  <a:schemeClr val="tx1"/>
                </a:solidFill>
                <a:latin typeface="Times New Roman" pitchFamily="18" charset="0"/>
              </a:defRPr>
            </a:lvl8pPr>
            <a:lvl9pPr marL="4038600" indent="-381000" algn="l" rtl="0" eaLnBrk="0" fontAlgn="base" hangingPunct="0">
              <a:spcBef>
                <a:spcPct val="20000"/>
              </a:spcBef>
              <a:spcAft>
                <a:spcPct val="0"/>
              </a:spcAft>
              <a:buChar char="•"/>
              <a:defRPr sz="2000">
                <a:solidFill>
                  <a:schemeClr val="tx1"/>
                </a:solidFill>
                <a:latin typeface="Times New Roman" pitchFamily="18" charset="0"/>
              </a:defRPr>
            </a:lvl9pPr>
          </a:lstStyle>
          <a:p>
            <a:pPr lvl="1">
              <a:spcBef>
                <a:spcPct val="20000"/>
              </a:spcBef>
              <a:buFont typeface="Arial" panose="020B0604020202020204" pitchFamily="34" charset="0"/>
              <a:buChar char="•"/>
              <a:defRPr/>
            </a:pPr>
            <a:r>
              <a:rPr lang="en-US" sz="1800" i="0" dirty="0">
                <a:solidFill>
                  <a:schemeClr val="tx1"/>
                </a:solidFill>
                <a:latin typeface="RobotoCondensed-Regular"/>
              </a:rPr>
              <a:t> </a:t>
            </a:r>
            <a:r>
              <a:rPr lang="en-US" sz="1800" i="0" dirty="0" err="1">
                <a:solidFill>
                  <a:schemeClr val="tx1"/>
                </a:solidFill>
                <a:latin typeface="RobotoCondensed-Regular"/>
              </a:rPr>
              <a:t>MyBiz</a:t>
            </a:r>
            <a:r>
              <a:rPr lang="en-US" sz="1800" i="0" dirty="0">
                <a:solidFill>
                  <a:schemeClr val="tx1"/>
                </a:solidFill>
                <a:latin typeface="RobotoCondensed-Regular"/>
              </a:rPr>
              <a:t>+</a:t>
            </a:r>
            <a:endParaRPr lang="en-US" sz="1800" i="0" dirty="0">
              <a:solidFill>
                <a:schemeClr val="tx1"/>
              </a:solidFill>
              <a:latin typeface="RobotoCondensed-Regular"/>
              <a:cs typeface="Times New Roman" panose="02020603050405020304" pitchFamily="18" charset="0"/>
            </a:endParaRPr>
          </a:p>
          <a:p>
            <a:pPr lvl="2">
              <a:spcBef>
                <a:spcPct val="20000"/>
              </a:spcBef>
              <a:buFont typeface="Wingdings" pitchFamily="2" charset="2"/>
              <a:buChar char="Ø"/>
              <a:defRPr/>
            </a:pPr>
            <a:r>
              <a:rPr lang="en-US" sz="1800" b="0" i="0" dirty="0">
                <a:solidFill>
                  <a:schemeClr val="tx1"/>
                </a:solidFill>
                <a:latin typeface="RobotoCondensed-Regular"/>
                <a:cs typeface="Times New Roman" panose="02020603050405020304" pitchFamily="18" charset="0"/>
              </a:rPr>
              <a:t>  Mid-term / Annual Appraisals</a:t>
            </a:r>
          </a:p>
          <a:p>
            <a:pPr lvl="2">
              <a:spcBef>
                <a:spcPct val="20000"/>
              </a:spcBef>
              <a:buFont typeface="Wingdings" pitchFamily="2" charset="2"/>
              <a:buChar char="Ø"/>
              <a:defRPr/>
            </a:pPr>
            <a:r>
              <a:rPr lang="en-US" sz="1800" b="0" i="0" dirty="0">
                <a:solidFill>
                  <a:schemeClr val="tx1"/>
                </a:solidFill>
                <a:latin typeface="RobotoCondensed-Regular"/>
                <a:cs typeface="Times New Roman" panose="02020603050405020304" pitchFamily="18" charset="0"/>
              </a:rPr>
              <a:t>  Developing Critical Elements</a:t>
            </a:r>
          </a:p>
          <a:p>
            <a:pPr lvl="2">
              <a:spcBef>
                <a:spcPct val="20000"/>
              </a:spcBef>
              <a:buFont typeface="Wingdings" pitchFamily="2" charset="2"/>
              <a:buChar char="Ø"/>
              <a:defRPr/>
            </a:pPr>
            <a:r>
              <a:rPr lang="en-US" sz="1800" b="0" i="0" dirty="0">
                <a:solidFill>
                  <a:schemeClr val="tx1"/>
                </a:solidFill>
                <a:latin typeface="RobotoCondensed-Regular"/>
                <a:cs typeface="Times New Roman" panose="02020603050405020304" pitchFamily="18" charset="0"/>
              </a:rPr>
              <a:t>  Progress Reviews</a:t>
            </a:r>
          </a:p>
          <a:p>
            <a:pPr marL="800100" lvl="2" indent="0">
              <a:spcBef>
                <a:spcPct val="20000"/>
              </a:spcBef>
              <a:buFontTx/>
              <a:buNone/>
              <a:defRPr/>
            </a:pPr>
            <a:r>
              <a:rPr lang="en-US" sz="1800" b="0" i="0" dirty="0">
                <a:solidFill>
                  <a:schemeClr val="tx1"/>
                </a:solidFill>
                <a:latin typeface="RobotoCondensed-Regular"/>
                <a:cs typeface="Times New Roman" panose="02020603050405020304" pitchFamily="18" charset="0"/>
              </a:rPr>
              <a:t>	</a:t>
            </a:r>
          </a:p>
          <a:p>
            <a:pPr lvl="1">
              <a:spcBef>
                <a:spcPct val="20000"/>
              </a:spcBef>
              <a:buFont typeface="Arial" panose="020B0604020202020204" pitchFamily="34" charset="0"/>
              <a:buChar char="•"/>
              <a:defRPr/>
            </a:pPr>
            <a:r>
              <a:rPr lang="en-US" sz="1800" i="0" dirty="0">
                <a:solidFill>
                  <a:schemeClr val="tx1"/>
                </a:solidFill>
                <a:latin typeface="RobotoCondensed-Regular"/>
              </a:rPr>
              <a:t> </a:t>
            </a:r>
            <a:r>
              <a:rPr lang="en-US" sz="1800" i="0" dirty="0">
                <a:solidFill>
                  <a:schemeClr val="tx1"/>
                </a:solidFill>
                <a:latin typeface="RobotoCondensed-Regular"/>
                <a:cs typeface="Times New Roman" panose="02020603050405020304" pitchFamily="18" charset="0"/>
              </a:rPr>
              <a:t>Hiring </a:t>
            </a:r>
          </a:p>
          <a:p>
            <a:pPr lvl="2">
              <a:spcBef>
                <a:spcPct val="20000"/>
              </a:spcBef>
              <a:buFont typeface="Wingdings" pitchFamily="2" charset="2"/>
              <a:buChar char="Ø"/>
              <a:defRPr/>
            </a:pPr>
            <a:r>
              <a:rPr lang="en-US" sz="1800" b="0" i="0" dirty="0">
                <a:solidFill>
                  <a:schemeClr val="tx1"/>
                </a:solidFill>
                <a:latin typeface="RobotoCondensed-Regular"/>
                <a:cs typeface="Times New Roman" panose="02020603050405020304" pitchFamily="18" charset="0"/>
              </a:rPr>
              <a:t>  Job Analysis / Advertising / Personnel Selection</a:t>
            </a:r>
          </a:p>
          <a:p>
            <a:pPr lvl="2">
              <a:spcBef>
                <a:spcPct val="20000"/>
              </a:spcBef>
              <a:buFont typeface="Wingdings" pitchFamily="2" charset="2"/>
              <a:buChar char="Ø"/>
              <a:defRPr/>
            </a:pPr>
            <a:endParaRPr lang="en-US" sz="1800" b="0" i="0" dirty="0">
              <a:solidFill>
                <a:schemeClr val="tx1"/>
              </a:solidFill>
              <a:latin typeface="RobotoCondensed-Regular"/>
              <a:cs typeface="Times New Roman" panose="02020603050405020304" pitchFamily="18" charset="0"/>
            </a:endParaRPr>
          </a:p>
          <a:p>
            <a:pPr lvl="1">
              <a:spcBef>
                <a:spcPct val="20000"/>
              </a:spcBef>
              <a:buFont typeface="Arial" panose="020B0604020202020204" pitchFamily="34" charset="0"/>
              <a:buChar char="•"/>
              <a:defRPr/>
            </a:pPr>
            <a:r>
              <a:rPr lang="en-US" sz="1800" i="0" dirty="0">
                <a:solidFill>
                  <a:schemeClr val="tx1"/>
                </a:solidFill>
                <a:latin typeface="RobotoCondensed-Regular"/>
              </a:rPr>
              <a:t> </a:t>
            </a:r>
            <a:r>
              <a:rPr lang="en-US" sz="1800" i="0" dirty="0">
                <a:solidFill>
                  <a:schemeClr val="tx1"/>
                </a:solidFill>
                <a:latin typeface="RobotoCondensed-Regular"/>
                <a:cs typeface="Times New Roman" panose="02020603050405020304" pitchFamily="18" charset="0"/>
              </a:rPr>
              <a:t>Counseling / Awards / Timekeeping</a:t>
            </a:r>
          </a:p>
          <a:p>
            <a:pPr lvl="2">
              <a:spcBef>
                <a:spcPct val="20000"/>
              </a:spcBef>
              <a:buFont typeface="Wingdings" pitchFamily="2" charset="2"/>
              <a:buChar char="Ø"/>
              <a:defRPr/>
            </a:pPr>
            <a:r>
              <a:rPr lang="en-US" sz="1800" b="0" i="0" dirty="0">
                <a:solidFill>
                  <a:schemeClr val="tx1"/>
                </a:solidFill>
                <a:latin typeface="RobotoCondensed-Regular"/>
                <a:cs typeface="Times New Roman" panose="02020603050405020304" pitchFamily="18" charset="0"/>
              </a:rPr>
              <a:t>  Disciplinary vs. Performance</a:t>
            </a:r>
          </a:p>
          <a:p>
            <a:pPr lvl="2">
              <a:spcBef>
                <a:spcPct val="20000"/>
              </a:spcBef>
              <a:buFont typeface="Wingdings" pitchFamily="2" charset="2"/>
              <a:buChar char="Ø"/>
              <a:defRPr/>
            </a:pPr>
            <a:r>
              <a:rPr lang="en-US" sz="1800" b="0" i="0" dirty="0">
                <a:solidFill>
                  <a:schemeClr val="tx1"/>
                </a:solidFill>
                <a:latin typeface="RobotoCondensed-Regular"/>
                <a:cs typeface="Times New Roman" panose="02020603050405020304" pitchFamily="18" charset="0"/>
              </a:rPr>
              <a:t>  On the Spot / Annual Awards / Swag</a:t>
            </a:r>
          </a:p>
          <a:p>
            <a:pPr lvl="2">
              <a:spcBef>
                <a:spcPct val="20000"/>
              </a:spcBef>
              <a:buFont typeface="Wingdings" pitchFamily="2" charset="2"/>
              <a:buChar char="Ø"/>
              <a:defRPr/>
            </a:pPr>
            <a:r>
              <a:rPr lang="en-US" sz="1800" b="0" i="0" dirty="0">
                <a:solidFill>
                  <a:schemeClr val="tx1"/>
                </a:solidFill>
                <a:latin typeface="RobotoCondensed-Regular"/>
                <a:cs typeface="Times New Roman" panose="02020603050405020304" pitchFamily="18" charset="0"/>
              </a:rPr>
              <a:t>  SLDCADA</a:t>
            </a:r>
          </a:p>
        </p:txBody>
      </p:sp>
      <p:pic>
        <p:nvPicPr>
          <p:cNvPr id="1026" name="Picture 2" descr="My Biz+ &amp; Performance Appraisal Application - ppt download">
            <a:extLst>
              <a:ext uri="{FF2B5EF4-FFF2-40B4-BE49-F238E27FC236}">
                <a16:creationId xmlns:a16="http://schemas.microsoft.com/office/drawing/2014/main" id="{E7847782-484E-4E53-88DF-399F942702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746" y="383459"/>
            <a:ext cx="5473289" cy="485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728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4B6C427-23BD-449C-B527-C763E95AE883}"/>
              </a:ext>
            </a:extLst>
          </p:cNvPr>
          <p:cNvPicPr>
            <a:picLocks noChangeAspect="1"/>
          </p:cNvPicPr>
          <p:nvPr/>
        </p:nvPicPr>
        <p:blipFill>
          <a:blip r:embed="rId2"/>
          <a:stretch>
            <a:fillRect/>
          </a:stretch>
        </p:blipFill>
        <p:spPr>
          <a:xfrm>
            <a:off x="-35209" y="1"/>
            <a:ext cx="12227209" cy="6858000"/>
          </a:xfrm>
          <a:prstGeom prst="rect">
            <a:avLst/>
          </a:prstGeom>
        </p:spPr>
      </p:pic>
      <p:sp>
        <p:nvSpPr>
          <p:cNvPr id="2" name="Title 1">
            <a:extLst>
              <a:ext uri="{FF2B5EF4-FFF2-40B4-BE49-F238E27FC236}">
                <a16:creationId xmlns:a16="http://schemas.microsoft.com/office/drawing/2014/main" id="{FA8A83CA-C9A0-4B43-A26B-D650EE70C73D}"/>
              </a:ext>
            </a:extLst>
          </p:cNvPr>
          <p:cNvSpPr>
            <a:spLocks noGrp="1"/>
          </p:cNvSpPr>
          <p:nvPr>
            <p:ph type="title"/>
          </p:nvPr>
        </p:nvSpPr>
        <p:spPr>
          <a:xfrm>
            <a:off x="362609" y="-76611"/>
            <a:ext cx="10515600" cy="1192571"/>
          </a:xfrm>
        </p:spPr>
        <p:txBody>
          <a:bodyPr>
            <a:normAutofit/>
          </a:bodyPr>
          <a:lstStyle/>
          <a:p>
            <a:r>
              <a:rPr lang="en-US" sz="3200" dirty="0">
                <a:latin typeface="Arial Black" panose="020B0A04020102020204" pitchFamily="34" charset="0"/>
                <a:cs typeface="Aharoni" panose="02010803020104030203" pitchFamily="2" charset="-79"/>
              </a:rPr>
              <a:t>MEDICAL PROGRAMS</a:t>
            </a:r>
            <a:endParaRPr lang="en-US" sz="32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B72F21E9-1B96-4DA7-9B8B-85D68ECABA84}"/>
              </a:ext>
            </a:extLst>
          </p:cNvPr>
          <p:cNvSpPr>
            <a:spLocks noGrp="1"/>
          </p:cNvSpPr>
          <p:nvPr>
            <p:ph idx="1"/>
          </p:nvPr>
        </p:nvSpPr>
        <p:spPr>
          <a:xfrm>
            <a:off x="794353" y="1000854"/>
            <a:ext cx="5567118" cy="3593271"/>
          </a:xfrm>
        </p:spPr>
        <p:txBody>
          <a:bodyPr>
            <a:normAutofit/>
          </a:bodyPr>
          <a:lstStyle/>
          <a:p>
            <a:pPr>
              <a:lnSpc>
                <a:spcPct val="100000"/>
              </a:lnSpc>
            </a:pPr>
            <a:r>
              <a:rPr lang="en-US" sz="2000" dirty="0"/>
              <a:t>Health Professional Scholarship Program (HPSP)</a:t>
            </a:r>
          </a:p>
          <a:p>
            <a:pPr lvl="1">
              <a:lnSpc>
                <a:spcPct val="100000"/>
              </a:lnSpc>
              <a:buFont typeface="Wingdings" panose="05000000000000000000" pitchFamily="2" charset="2"/>
              <a:buChar char="Ø"/>
            </a:pPr>
            <a:r>
              <a:rPr lang="en-US" sz="1600" dirty="0"/>
              <a:t>Medical, Dental, Medical Service Corps</a:t>
            </a:r>
          </a:p>
          <a:p>
            <a:pPr lvl="1">
              <a:lnSpc>
                <a:spcPct val="100000"/>
              </a:lnSpc>
              <a:buFont typeface="Wingdings" panose="05000000000000000000" pitchFamily="2" charset="2"/>
              <a:buChar char="Ø"/>
            </a:pPr>
            <a:r>
              <a:rPr lang="en-US" sz="1600" dirty="0"/>
              <a:t>$10K Annual Tuition</a:t>
            </a:r>
          </a:p>
          <a:p>
            <a:pPr>
              <a:lnSpc>
                <a:spcPct val="100000"/>
              </a:lnSpc>
            </a:pPr>
            <a:r>
              <a:rPr lang="en-US" sz="2000" dirty="0"/>
              <a:t>Health Service Collegiate Program (HSCP)</a:t>
            </a:r>
          </a:p>
          <a:p>
            <a:pPr lvl="1">
              <a:lnSpc>
                <a:spcPct val="100000"/>
              </a:lnSpc>
              <a:buFont typeface="Wingdings" panose="05000000000000000000" pitchFamily="2" charset="2"/>
              <a:buChar char="Ø"/>
            </a:pPr>
            <a:r>
              <a:rPr lang="en-US" sz="1600" dirty="0"/>
              <a:t>Medical Service Corps, Medical, Dental</a:t>
            </a:r>
          </a:p>
          <a:p>
            <a:pPr lvl="1">
              <a:lnSpc>
                <a:spcPct val="100000"/>
              </a:lnSpc>
              <a:buFont typeface="Wingdings" panose="05000000000000000000" pitchFamily="2" charset="2"/>
              <a:buChar char="Ø"/>
            </a:pPr>
            <a:r>
              <a:rPr lang="en-US" sz="1600" dirty="0"/>
              <a:t>Paid as an E-6 (promotion opportunities)</a:t>
            </a:r>
          </a:p>
          <a:p>
            <a:pPr lvl="1">
              <a:lnSpc>
                <a:spcPct val="100000"/>
              </a:lnSpc>
              <a:buFont typeface="Wingdings" panose="05000000000000000000" pitchFamily="2" charset="2"/>
              <a:buChar char="Ø"/>
            </a:pPr>
            <a:r>
              <a:rPr lang="en-US" sz="1600" dirty="0"/>
              <a:t>Great for Active Duty personnel</a:t>
            </a:r>
          </a:p>
          <a:p>
            <a:pPr>
              <a:lnSpc>
                <a:spcPct val="100000"/>
              </a:lnSpc>
            </a:pPr>
            <a:r>
              <a:rPr lang="en-US" sz="2000" dirty="0"/>
              <a:t>Nurse Candidate Program (NCP)</a:t>
            </a:r>
          </a:p>
          <a:p>
            <a:pPr>
              <a:lnSpc>
                <a:spcPct val="100000"/>
              </a:lnSpc>
            </a:pPr>
            <a:r>
              <a:rPr lang="en-US" sz="2000" dirty="0"/>
              <a:t>Financial Assistance Programs</a:t>
            </a:r>
          </a:p>
          <a:p>
            <a:pPr lvl="1">
              <a:lnSpc>
                <a:spcPct val="100000"/>
              </a:lnSpc>
              <a:buFont typeface="Wingdings" panose="05000000000000000000" pitchFamily="2" charset="2"/>
              <a:buChar char="Ø"/>
            </a:pPr>
            <a:r>
              <a:rPr lang="en-US" sz="1600" dirty="0"/>
              <a:t>Medical &amp; Dental</a:t>
            </a:r>
          </a:p>
          <a:p>
            <a:pPr>
              <a:lnSpc>
                <a:spcPct val="100000"/>
              </a:lnSpc>
            </a:pPr>
            <a:endParaRPr lang="en-US" sz="2000" dirty="0"/>
          </a:p>
        </p:txBody>
      </p:sp>
      <p:pic>
        <p:nvPicPr>
          <p:cNvPr id="7" name="Google Shape;372;p42">
            <a:extLst>
              <a:ext uri="{FF2B5EF4-FFF2-40B4-BE49-F238E27FC236}">
                <a16:creationId xmlns:a16="http://schemas.microsoft.com/office/drawing/2014/main" id="{09A6635E-50A2-F083-08FD-C6970E9A6B20}"/>
              </a:ext>
            </a:extLst>
          </p:cNvPr>
          <p:cNvPicPr preferRelativeResize="0"/>
          <p:nvPr/>
        </p:nvPicPr>
        <p:blipFill>
          <a:blip r:embed="rId3">
            <a:alphaModFix/>
          </a:blip>
          <a:stretch>
            <a:fillRect/>
          </a:stretch>
        </p:blipFill>
        <p:spPr>
          <a:xfrm>
            <a:off x="6703240" y="2194788"/>
            <a:ext cx="2384125" cy="1430475"/>
          </a:xfrm>
          <a:prstGeom prst="rect">
            <a:avLst/>
          </a:prstGeom>
          <a:noFill/>
          <a:ln>
            <a:noFill/>
          </a:ln>
        </p:spPr>
      </p:pic>
      <p:pic>
        <p:nvPicPr>
          <p:cNvPr id="9" name="Google Shape;371;p42">
            <a:extLst>
              <a:ext uri="{FF2B5EF4-FFF2-40B4-BE49-F238E27FC236}">
                <a16:creationId xmlns:a16="http://schemas.microsoft.com/office/drawing/2014/main" id="{3B339799-F366-55B1-D2B9-9D7252295417}"/>
              </a:ext>
            </a:extLst>
          </p:cNvPr>
          <p:cNvPicPr preferRelativeResize="0"/>
          <p:nvPr/>
        </p:nvPicPr>
        <p:blipFill>
          <a:blip r:embed="rId4">
            <a:alphaModFix/>
          </a:blip>
          <a:stretch>
            <a:fillRect/>
          </a:stretch>
        </p:blipFill>
        <p:spPr>
          <a:xfrm>
            <a:off x="9468698" y="2194798"/>
            <a:ext cx="2384100" cy="1430465"/>
          </a:xfrm>
          <a:prstGeom prst="rect">
            <a:avLst/>
          </a:prstGeom>
          <a:noFill/>
          <a:ln>
            <a:noFill/>
          </a:ln>
        </p:spPr>
      </p:pic>
      <p:pic>
        <p:nvPicPr>
          <p:cNvPr id="10" name="Google Shape;373;p42">
            <a:extLst>
              <a:ext uri="{FF2B5EF4-FFF2-40B4-BE49-F238E27FC236}">
                <a16:creationId xmlns:a16="http://schemas.microsoft.com/office/drawing/2014/main" id="{047BF114-1770-5A38-6F09-DD3A16F7918D}"/>
              </a:ext>
            </a:extLst>
          </p:cNvPr>
          <p:cNvPicPr preferRelativeResize="0"/>
          <p:nvPr/>
        </p:nvPicPr>
        <p:blipFill>
          <a:blip r:embed="rId5">
            <a:alphaModFix/>
          </a:blip>
          <a:stretch>
            <a:fillRect/>
          </a:stretch>
        </p:blipFill>
        <p:spPr>
          <a:xfrm>
            <a:off x="8443939" y="284092"/>
            <a:ext cx="1707725" cy="1707725"/>
          </a:xfrm>
          <a:prstGeom prst="rect">
            <a:avLst/>
          </a:prstGeom>
          <a:noFill/>
          <a:ln>
            <a:noFill/>
          </a:ln>
        </p:spPr>
      </p:pic>
    </p:spTree>
    <p:extLst>
      <p:ext uri="{BB962C8B-B14F-4D97-AF65-F5344CB8AC3E}">
        <p14:creationId xmlns:p14="http://schemas.microsoft.com/office/powerpoint/2010/main" val="1457270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84C8316C-4862-0466-90A6-4B94C7CC0A11}"/>
              </a:ext>
            </a:extLst>
          </p:cNvPr>
          <p:cNvPicPr>
            <a:picLocks noChangeAspect="1"/>
          </p:cNvPicPr>
          <p:nvPr/>
        </p:nvPicPr>
        <p:blipFill>
          <a:blip r:embed="rId2"/>
          <a:stretch>
            <a:fillRect/>
          </a:stretch>
        </p:blipFill>
        <p:spPr>
          <a:xfrm>
            <a:off x="99920" y="75791"/>
            <a:ext cx="12092080" cy="6782209"/>
          </a:xfrm>
          <a:prstGeom prst="rect">
            <a:avLst/>
          </a:prstGeom>
        </p:spPr>
      </p:pic>
      <p:sp>
        <p:nvSpPr>
          <p:cNvPr id="2" name="Title 1">
            <a:extLst>
              <a:ext uri="{FF2B5EF4-FFF2-40B4-BE49-F238E27FC236}">
                <a16:creationId xmlns:a16="http://schemas.microsoft.com/office/drawing/2014/main" id="{FA8A83CA-C9A0-4B43-A26B-D650EE70C73D}"/>
              </a:ext>
            </a:extLst>
          </p:cNvPr>
          <p:cNvSpPr>
            <a:spLocks noGrp="1"/>
          </p:cNvSpPr>
          <p:nvPr>
            <p:ph type="title"/>
          </p:nvPr>
        </p:nvSpPr>
        <p:spPr>
          <a:xfrm>
            <a:off x="362609" y="33356"/>
            <a:ext cx="10515600" cy="920374"/>
          </a:xfrm>
        </p:spPr>
        <p:txBody>
          <a:bodyPr>
            <a:normAutofit/>
          </a:bodyPr>
          <a:lstStyle/>
          <a:p>
            <a:r>
              <a:rPr lang="en-US" sz="3200" dirty="0">
                <a:latin typeface="Arial Black" panose="020B0A04020102020204" pitchFamily="34" charset="0"/>
                <a:cs typeface="Aharoni" panose="02010803020104030203" pitchFamily="2" charset="-79"/>
              </a:rPr>
              <a:t>GENOFF</a:t>
            </a:r>
            <a:r>
              <a:rPr lang="en-US" sz="3200" dirty="0">
                <a:latin typeface="Arial Black" panose="020B0A04020102020204" pitchFamily="34" charset="0"/>
              </a:rPr>
              <a:t> AC PROGRAMS</a:t>
            </a:r>
          </a:p>
        </p:txBody>
      </p:sp>
      <p:sp>
        <p:nvSpPr>
          <p:cNvPr id="6" name="TextBox 5">
            <a:extLst>
              <a:ext uri="{FF2B5EF4-FFF2-40B4-BE49-F238E27FC236}">
                <a16:creationId xmlns:a16="http://schemas.microsoft.com/office/drawing/2014/main" id="{AC32B2B3-4AEF-4DD1-B3EB-1B1AFA51FC3B}"/>
              </a:ext>
            </a:extLst>
          </p:cNvPr>
          <p:cNvSpPr txBox="1"/>
          <p:nvPr/>
        </p:nvSpPr>
        <p:spPr>
          <a:xfrm flipH="1">
            <a:off x="3329825" y="5115638"/>
            <a:ext cx="5247462" cy="369332"/>
          </a:xfrm>
          <a:prstGeom prst="rect">
            <a:avLst/>
          </a:prstGeom>
          <a:noFill/>
        </p:spPr>
        <p:txBody>
          <a:bodyPr wrap="square" rtlCol="0">
            <a:spAutoFit/>
          </a:bodyPr>
          <a:lstStyle/>
          <a:p>
            <a:r>
              <a:rPr lang="en-US" b="1" dirty="0"/>
              <a:t>Program Authorizations can be found at MYNAVYHR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272" y="757958"/>
            <a:ext cx="9146647" cy="5933302"/>
          </a:xfrm>
          <a:prstGeom prst="rect">
            <a:avLst/>
          </a:prstGeom>
        </p:spPr>
      </p:pic>
      <p:sp>
        <p:nvSpPr>
          <p:cNvPr id="14" name="TextBox 13">
            <a:extLst>
              <a:ext uri="{FF2B5EF4-FFF2-40B4-BE49-F238E27FC236}">
                <a16:creationId xmlns:a16="http://schemas.microsoft.com/office/drawing/2014/main" id="{2BB481E1-EB9D-391C-30EE-79E8A950660E}"/>
              </a:ext>
            </a:extLst>
          </p:cNvPr>
          <p:cNvSpPr txBox="1"/>
          <p:nvPr/>
        </p:nvSpPr>
        <p:spPr>
          <a:xfrm>
            <a:off x="619432" y="3913239"/>
            <a:ext cx="2949678" cy="646331"/>
          </a:xfrm>
          <a:prstGeom prst="rect">
            <a:avLst/>
          </a:prstGeom>
          <a:noFill/>
        </p:spPr>
        <p:txBody>
          <a:bodyPr wrap="square" rtlCol="0">
            <a:spAutoFit/>
          </a:bodyPr>
          <a:lstStyle/>
          <a:p>
            <a:pPr algn="ctr"/>
            <a:r>
              <a:rPr lang="en-US" dirty="0">
                <a:latin typeface="RobotoCondensed-Regular"/>
              </a:rPr>
              <a:t>*We give out the ASTB/OAR for the </a:t>
            </a:r>
            <a:r>
              <a:rPr lang="en-US" dirty="0" smtClean="0">
                <a:latin typeface="RobotoCondensed-Regular"/>
              </a:rPr>
              <a:t>Fleet</a:t>
            </a:r>
            <a:endParaRPr lang="en-US" dirty="0">
              <a:latin typeface="RobotoCondensed-Regular"/>
            </a:endParaRPr>
          </a:p>
        </p:txBody>
      </p:sp>
    </p:spTree>
    <p:extLst>
      <p:ext uri="{BB962C8B-B14F-4D97-AF65-F5344CB8AC3E}">
        <p14:creationId xmlns:p14="http://schemas.microsoft.com/office/powerpoint/2010/main" val="3011894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4B6C427-23BD-449C-B527-C763E95AE883}"/>
              </a:ext>
            </a:extLst>
          </p:cNvPr>
          <p:cNvPicPr>
            <a:picLocks noChangeAspect="1"/>
          </p:cNvPicPr>
          <p:nvPr/>
        </p:nvPicPr>
        <p:blipFill>
          <a:blip r:embed="rId2"/>
          <a:stretch>
            <a:fillRect/>
          </a:stretch>
        </p:blipFill>
        <p:spPr>
          <a:xfrm>
            <a:off x="0" y="-13856"/>
            <a:ext cx="12234132" cy="6861883"/>
          </a:xfrm>
          <a:prstGeom prst="rect">
            <a:avLst/>
          </a:prstGeom>
        </p:spPr>
      </p:pic>
      <p:sp>
        <p:nvSpPr>
          <p:cNvPr id="2" name="Title 1">
            <a:extLst>
              <a:ext uri="{FF2B5EF4-FFF2-40B4-BE49-F238E27FC236}">
                <a16:creationId xmlns:a16="http://schemas.microsoft.com/office/drawing/2014/main" id="{FA8A83CA-C9A0-4B43-A26B-D650EE70C73D}"/>
              </a:ext>
            </a:extLst>
          </p:cNvPr>
          <p:cNvSpPr>
            <a:spLocks noGrp="1"/>
          </p:cNvSpPr>
          <p:nvPr>
            <p:ph type="title"/>
          </p:nvPr>
        </p:nvSpPr>
        <p:spPr>
          <a:xfrm>
            <a:off x="362609" y="33355"/>
            <a:ext cx="10515600" cy="1192571"/>
          </a:xfrm>
        </p:spPr>
        <p:txBody>
          <a:bodyPr>
            <a:normAutofit/>
          </a:bodyPr>
          <a:lstStyle/>
          <a:p>
            <a:r>
              <a:rPr lang="en-US" sz="3200" dirty="0">
                <a:latin typeface="Arial Black" panose="020B0A04020102020204" pitchFamily="34" charset="0"/>
                <a:cs typeface="Aharoni" panose="02010803020104030203" pitchFamily="2" charset="-79"/>
              </a:rPr>
              <a:t>GENOFF</a:t>
            </a:r>
            <a:r>
              <a:rPr lang="en-US" sz="3200" dirty="0">
                <a:latin typeface="Arial Black" panose="020B0A04020102020204" pitchFamily="34" charset="0"/>
              </a:rPr>
              <a:t> RC DCO PROGRAMS</a:t>
            </a:r>
          </a:p>
        </p:txBody>
      </p:sp>
      <p:sp>
        <p:nvSpPr>
          <p:cNvPr id="3" name="Content Placeholder 2">
            <a:extLst>
              <a:ext uri="{FF2B5EF4-FFF2-40B4-BE49-F238E27FC236}">
                <a16:creationId xmlns:a16="http://schemas.microsoft.com/office/drawing/2014/main" id="{B72F21E9-1B96-4DA7-9B8B-85D68ECABA84}"/>
              </a:ext>
            </a:extLst>
          </p:cNvPr>
          <p:cNvSpPr>
            <a:spLocks noGrp="1"/>
          </p:cNvSpPr>
          <p:nvPr>
            <p:ph idx="1"/>
          </p:nvPr>
        </p:nvSpPr>
        <p:spPr>
          <a:xfrm>
            <a:off x="794353" y="1000854"/>
            <a:ext cx="5070943" cy="3593271"/>
          </a:xfrm>
        </p:spPr>
        <p:txBody>
          <a:bodyPr>
            <a:normAutofit lnSpcReduction="10000"/>
          </a:bodyPr>
          <a:lstStyle/>
          <a:p>
            <a:pPr>
              <a:lnSpc>
                <a:spcPct val="100000"/>
              </a:lnSpc>
            </a:pPr>
            <a:r>
              <a:rPr lang="en-US" sz="2000" dirty="0">
                <a:latin typeface="RobotoCondensed-Regular"/>
              </a:rPr>
              <a:t>PA 100 D Special Warfare Officer (SPECWAR)</a:t>
            </a:r>
          </a:p>
          <a:p>
            <a:pPr>
              <a:lnSpc>
                <a:spcPct val="100000"/>
              </a:lnSpc>
            </a:pPr>
            <a:r>
              <a:rPr lang="en-US" sz="2000" dirty="0">
                <a:latin typeface="RobotoCondensed-Regular"/>
              </a:rPr>
              <a:t>PA 201A Engineering Duty Officer (EDO) </a:t>
            </a:r>
          </a:p>
          <a:p>
            <a:pPr>
              <a:lnSpc>
                <a:spcPct val="100000"/>
              </a:lnSpc>
            </a:pPr>
            <a:r>
              <a:rPr lang="en-US" sz="2000" dirty="0">
                <a:latin typeface="RobotoCondensed-Regular"/>
              </a:rPr>
              <a:t>PA-202 Supply Corps (SC) Officer</a:t>
            </a:r>
          </a:p>
          <a:p>
            <a:pPr>
              <a:lnSpc>
                <a:spcPct val="100000"/>
              </a:lnSpc>
            </a:pPr>
            <a:r>
              <a:rPr lang="en-US" sz="2000" dirty="0">
                <a:latin typeface="RobotoCondensed-Regular"/>
              </a:rPr>
              <a:t>PA 203 Public Affairs Officer (PAO) </a:t>
            </a:r>
          </a:p>
          <a:p>
            <a:pPr>
              <a:lnSpc>
                <a:spcPct val="100000"/>
              </a:lnSpc>
            </a:pPr>
            <a:r>
              <a:rPr lang="en-US" sz="2000" dirty="0">
                <a:latin typeface="RobotoCondensed-Regular"/>
              </a:rPr>
              <a:t>PA 204 Civil Engineer Corps (CEC) </a:t>
            </a:r>
          </a:p>
          <a:p>
            <a:pPr>
              <a:lnSpc>
                <a:spcPct val="100000"/>
              </a:lnSpc>
            </a:pPr>
            <a:r>
              <a:rPr lang="en-US" sz="2000" dirty="0">
                <a:latin typeface="RobotoCondensed-Regular"/>
              </a:rPr>
              <a:t>PA 207 Aviation Maintenance Duty Officer (AMDO) </a:t>
            </a:r>
          </a:p>
          <a:p>
            <a:pPr>
              <a:lnSpc>
                <a:spcPct val="100000"/>
              </a:lnSpc>
            </a:pPr>
            <a:r>
              <a:rPr lang="en-US" sz="2000" dirty="0">
                <a:latin typeface="RobotoCondensed-Regular"/>
              </a:rPr>
              <a:t>PA 208A Intelligence (INTEL) </a:t>
            </a:r>
          </a:p>
        </p:txBody>
      </p:sp>
      <p:sp>
        <p:nvSpPr>
          <p:cNvPr id="5" name="TextBox 4">
            <a:extLst>
              <a:ext uri="{FF2B5EF4-FFF2-40B4-BE49-F238E27FC236}">
                <a16:creationId xmlns:a16="http://schemas.microsoft.com/office/drawing/2014/main" id="{E54CA688-AB64-42DF-B90E-B2C2A0563378}"/>
              </a:ext>
            </a:extLst>
          </p:cNvPr>
          <p:cNvSpPr txBox="1"/>
          <p:nvPr/>
        </p:nvSpPr>
        <p:spPr>
          <a:xfrm>
            <a:off x="5953556" y="856823"/>
            <a:ext cx="5800390" cy="33239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RobotoCondensed-Regular"/>
              </a:rPr>
              <a:t>PA 208B Oceanography (OCEANO) </a:t>
            </a:r>
          </a:p>
          <a:p>
            <a:pPr marL="285750" indent="-285750">
              <a:lnSpc>
                <a:spcPct val="150000"/>
              </a:lnSpc>
              <a:buFont typeface="Arial" panose="020B0604020202020204" pitchFamily="34" charset="0"/>
              <a:buChar char="•"/>
            </a:pPr>
            <a:r>
              <a:rPr lang="en-US" sz="2000" dirty="0">
                <a:latin typeface="RobotoCondensed-Regular"/>
              </a:rPr>
              <a:t>PA 208C Cryptologic Warfare (CW) </a:t>
            </a:r>
            <a:endParaRPr lang="en-US" sz="2000" dirty="0" smtClean="0">
              <a:latin typeface="RobotoCondensed-Regular"/>
            </a:endParaRPr>
          </a:p>
          <a:p>
            <a:pPr marL="285750" indent="-285750">
              <a:lnSpc>
                <a:spcPct val="150000"/>
              </a:lnSpc>
              <a:buFont typeface="Arial" panose="020B0604020202020204" pitchFamily="34" charset="0"/>
              <a:buChar char="•"/>
            </a:pPr>
            <a:r>
              <a:rPr lang="en-US" sz="2000" dirty="0" smtClean="0">
                <a:latin typeface="RobotoCondensed-Regular"/>
              </a:rPr>
              <a:t>PA 208C Information Professional (IP)</a:t>
            </a:r>
            <a:r>
              <a:rPr lang="en-US" sz="2000" dirty="0" smtClean="0">
                <a:latin typeface="RobotoCondensed-Regular"/>
              </a:rPr>
              <a:t> </a:t>
            </a:r>
            <a:endParaRPr lang="en-US" sz="2000" dirty="0">
              <a:latin typeface="RobotoCondensed-Regular"/>
            </a:endParaRPr>
          </a:p>
          <a:p>
            <a:pPr marL="285750" indent="-285750">
              <a:lnSpc>
                <a:spcPct val="150000"/>
              </a:lnSpc>
              <a:buFont typeface="Arial" panose="020B0604020202020204" pitchFamily="34" charset="0"/>
              <a:buChar char="•"/>
            </a:pPr>
            <a:r>
              <a:rPr lang="en-US" sz="2000" dirty="0">
                <a:latin typeface="RobotoCondensed-Regular"/>
              </a:rPr>
              <a:t>PA 211 Judge Advocate General's (JAG) Corps </a:t>
            </a:r>
          </a:p>
          <a:p>
            <a:pPr marL="285750" indent="-285750">
              <a:lnSpc>
                <a:spcPct val="150000"/>
              </a:lnSpc>
              <a:buFont typeface="Arial" panose="020B0604020202020204" pitchFamily="34" charset="0"/>
              <a:buChar char="•"/>
            </a:pPr>
            <a:r>
              <a:rPr lang="en-US" sz="2000" dirty="0">
                <a:latin typeface="RobotoCondensed-Regular"/>
              </a:rPr>
              <a:t>PA 232 Aerospace Engineering Duty Officer (AEDO)</a:t>
            </a:r>
          </a:p>
          <a:p>
            <a:pPr marL="285750" indent="-285750">
              <a:lnSpc>
                <a:spcPct val="150000"/>
              </a:lnSpc>
              <a:buFont typeface="Arial" panose="020B0604020202020204" pitchFamily="34" charset="0"/>
              <a:buChar char="•"/>
            </a:pPr>
            <a:r>
              <a:rPr lang="en-US" sz="2000" b="1" dirty="0">
                <a:latin typeface="RobotoCondensed-Regular"/>
              </a:rPr>
              <a:t>PA 230 Human Resources (HR) Officer</a:t>
            </a:r>
          </a:p>
        </p:txBody>
      </p:sp>
      <p:sp>
        <p:nvSpPr>
          <p:cNvPr id="6" name="TextBox 5">
            <a:extLst>
              <a:ext uri="{FF2B5EF4-FFF2-40B4-BE49-F238E27FC236}">
                <a16:creationId xmlns:a16="http://schemas.microsoft.com/office/drawing/2014/main" id="{AC32B2B3-4AEF-4DD1-B3EB-1B1AFA51FC3B}"/>
              </a:ext>
            </a:extLst>
          </p:cNvPr>
          <p:cNvSpPr txBox="1"/>
          <p:nvPr/>
        </p:nvSpPr>
        <p:spPr>
          <a:xfrm flipH="1">
            <a:off x="3329825" y="5115638"/>
            <a:ext cx="5247462" cy="369332"/>
          </a:xfrm>
          <a:prstGeom prst="rect">
            <a:avLst/>
          </a:prstGeom>
          <a:noFill/>
        </p:spPr>
        <p:txBody>
          <a:bodyPr wrap="square" rtlCol="0">
            <a:spAutoFit/>
          </a:bodyPr>
          <a:lstStyle/>
          <a:p>
            <a:r>
              <a:rPr lang="en-US" b="1" dirty="0"/>
              <a:t>Program Authorizations can be found at MYNAVYHR</a:t>
            </a:r>
          </a:p>
        </p:txBody>
      </p:sp>
      <p:pic>
        <p:nvPicPr>
          <p:cNvPr id="7" name="Picture 6" descr="A picture containing food, plate&#10;&#10;Description automatically generated">
            <a:extLst>
              <a:ext uri="{FF2B5EF4-FFF2-40B4-BE49-F238E27FC236}">
                <a16:creationId xmlns:a16="http://schemas.microsoft.com/office/drawing/2014/main" id="{4C213C12-0728-4F3A-BD00-1762B396305E}"/>
              </a:ext>
            </a:extLst>
          </p:cNvPr>
          <p:cNvPicPr>
            <a:picLocks noChangeAspect="1"/>
          </p:cNvPicPr>
          <p:nvPr/>
        </p:nvPicPr>
        <p:blipFill>
          <a:blip r:embed="rId3"/>
          <a:stretch>
            <a:fillRect/>
          </a:stretch>
        </p:blipFill>
        <p:spPr>
          <a:xfrm>
            <a:off x="10412360" y="-94315"/>
            <a:ext cx="1779639" cy="1722691"/>
          </a:xfrm>
          <a:prstGeom prst="rect">
            <a:avLst/>
          </a:prstGeom>
        </p:spPr>
      </p:pic>
    </p:spTree>
    <p:extLst>
      <p:ext uri="{BB962C8B-B14F-4D97-AF65-F5344CB8AC3E}">
        <p14:creationId xmlns:p14="http://schemas.microsoft.com/office/powerpoint/2010/main" val="396999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4B6C427-23BD-449C-B527-C763E95AE883}"/>
              </a:ext>
            </a:extLst>
          </p:cNvPr>
          <p:cNvPicPr>
            <a:picLocks noChangeAspect="1"/>
          </p:cNvPicPr>
          <p:nvPr/>
        </p:nvPicPr>
        <p:blipFill>
          <a:blip r:embed="rId2"/>
          <a:stretch>
            <a:fillRect/>
          </a:stretch>
        </p:blipFill>
        <p:spPr>
          <a:xfrm>
            <a:off x="0" y="-13856"/>
            <a:ext cx="12234132" cy="6861883"/>
          </a:xfrm>
          <a:prstGeom prst="rect">
            <a:avLst/>
          </a:prstGeom>
        </p:spPr>
      </p:pic>
      <p:sp>
        <p:nvSpPr>
          <p:cNvPr id="2" name="Title 1"/>
          <p:cNvSpPr>
            <a:spLocks noGrp="1"/>
          </p:cNvSpPr>
          <p:nvPr>
            <p:ph type="title"/>
          </p:nvPr>
        </p:nvSpPr>
        <p:spPr>
          <a:xfrm>
            <a:off x="359897" y="236875"/>
            <a:ext cx="11583573" cy="850064"/>
          </a:xfrm>
        </p:spPr>
        <p:txBody>
          <a:bodyPr>
            <a:noAutofit/>
          </a:bodyPr>
          <a:lstStyle/>
          <a:p>
            <a:pPr marL="285750" indent="-285750">
              <a:lnSpc>
                <a:spcPct val="150000"/>
              </a:lnSpc>
            </a:pPr>
            <a:r>
              <a:rPr lang="en-US" sz="3200" b="1" dirty="0">
                <a:latin typeface="Arial Black" panose="020B0A04020102020204" pitchFamily="34" charset="0"/>
              </a:rPr>
              <a:t>PA 230 Human Resources (HR) </a:t>
            </a:r>
            <a:r>
              <a:rPr lang="en-US" sz="3200" b="1" dirty="0" smtClean="0">
                <a:latin typeface="Arial Black" panose="020B0A04020102020204" pitchFamily="34" charset="0"/>
              </a:rPr>
              <a:t>Reserve Officer </a:t>
            </a:r>
            <a:endParaRPr lang="en-US" sz="3200" b="1" dirty="0">
              <a:latin typeface="Arial Black" panose="020B0A04020102020204" pitchFamily="34" charset="0"/>
            </a:endParaRPr>
          </a:p>
        </p:txBody>
      </p:sp>
      <p:sp>
        <p:nvSpPr>
          <p:cNvPr id="3" name="Content Placeholder 2"/>
          <p:cNvSpPr>
            <a:spLocks noGrp="1"/>
          </p:cNvSpPr>
          <p:nvPr>
            <p:ph idx="1"/>
          </p:nvPr>
        </p:nvSpPr>
        <p:spPr>
          <a:xfrm>
            <a:off x="549441" y="1337669"/>
            <a:ext cx="10952747" cy="4351338"/>
          </a:xfrm>
        </p:spPr>
        <p:txBody>
          <a:bodyPr>
            <a:normAutofit/>
          </a:bodyPr>
          <a:lstStyle/>
          <a:p>
            <a:r>
              <a:rPr lang="en-US" sz="2000" dirty="0" smtClean="0"/>
              <a:t>Applicants must be between </a:t>
            </a:r>
            <a:r>
              <a:rPr lang="en-US" sz="2000" b="1" dirty="0" smtClean="0"/>
              <a:t>21 to 42 years old </a:t>
            </a:r>
            <a:r>
              <a:rPr lang="en-US" sz="2000" dirty="0" smtClean="0"/>
              <a:t>at the time of commissioning. Prior qualifying service will be considered year for year up to age 52.</a:t>
            </a:r>
          </a:p>
          <a:p>
            <a:r>
              <a:rPr lang="en-US" sz="2000" b="1" dirty="0" smtClean="0"/>
              <a:t>Education: </a:t>
            </a:r>
            <a:r>
              <a:rPr lang="en-US" sz="2000" dirty="0"/>
              <a:t>Possess a </a:t>
            </a:r>
            <a:r>
              <a:rPr lang="en-US" sz="2000" dirty="0" smtClean="0"/>
              <a:t>bachelor </a:t>
            </a:r>
            <a:r>
              <a:rPr lang="en-US" sz="2000" dirty="0"/>
              <a:t>or graduate degree from an accredited institution. It </a:t>
            </a:r>
            <a:r>
              <a:rPr lang="en-US" sz="2000" dirty="0" smtClean="0"/>
              <a:t>is preferred </a:t>
            </a:r>
            <a:r>
              <a:rPr lang="en-US" sz="2000" dirty="0"/>
              <a:t>that degrees be in HR related </a:t>
            </a:r>
            <a:r>
              <a:rPr lang="en-US" sz="2000" dirty="0" smtClean="0"/>
              <a:t>fields.</a:t>
            </a:r>
          </a:p>
          <a:p>
            <a:r>
              <a:rPr lang="en-US" sz="2000" dirty="0"/>
              <a:t>It is preferred that applicants possess a current, nationally-recognized </a:t>
            </a:r>
            <a:r>
              <a:rPr lang="en-US" sz="2000" dirty="0" smtClean="0"/>
              <a:t>professional HR certification. </a:t>
            </a:r>
          </a:p>
          <a:p>
            <a:r>
              <a:rPr lang="en-US" sz="2000" b="1" dirty="0"/>
              <a:t>Time in service: </a:t>
            </a:r>
            <a:r>
              <a:rPr lang="en-US" sz="2000" dirty="0"/>
              <a:t>Applicants must have served on active duty for a cumulative </a:t>
            </a:r>
            <a:r>
              <a:rPr lang="en-US" sz="2000" dirty="0" smtClean="0"/>
              <a:t>period of </a:t>
            </a:r>
            <a:r>
              <a:rPr lang="en-US" sz="2000" dirty="0"/>
              <a:t>at least </a:t>
            </a:r>
            <a:r>
              <a:rPr lang="en-US" sz="2000" dirty="0" smtClean="0"/>
              <a:t>1 </a:t>
            </a:r>
            <a:r>
              <a:rPr lang="en-US" sz="2000" dirty="0"/>
              <a:t>year, </a:t>
            </a:r>
            <a:r>
              <a:rPr lang="en-US" sz="2000" dirty="0" smtClean="0"/>
              <a:t>which </a:t>
            </a:r>
            <a:r>
              <a:rPr lang="en-US" sz="2000" dirty="0"/>
              <a:t>may include any combination of active duty orders</a:t>
            </a:r>
            <a:r>
              <a:rPr lang="en-US" sz="2000" dirty="0" smtClean="0"/>
              <a:t>.</a:t>
            </a:r>
          </a:p>
          <a:p>
            <a:r>
              <a:rPr lang="en-US" sz="2000" b="1" dirty="0"/>
              <a:t>Work </a:t>
            </a:r>
            <a:r>
              <a:rPr lang="en-US" sz="2000" b="1" dirty="0" smtClean="0"/>
              <a:t>Experience: </a:t>
            </a:r>
            <a:r>
              <a:rPr lang="en-US" sz="2000" dirty="0" smtClean="0"/>
              <a:t>Must </a:t>
            </a:r>
            <a:r>
              <a:rPr lang="en-US" sz="2000" dirty="0"/>
              <a:t>have at least </a:t>
            </a:r>
            <a:r>
              <a:rPr lang="en-US" sz="2000" i="1" dirty="0"/>
              <a:t>5 </a:t>
            </a:r>
            <a:r>
              <a:rPr lang="en-US" sz="2000" dirty="0"/>
              <a:t>years of prior military experience and/or significant </a:t>
            </a:r>
            <a:r>
              <a:rPr lang="en-US" sz="2000" dirty="0" smtClean="0"/>
              <a:t>civilian occupational </a:t>
            </a:r>
            <a:r>
              <a:rPr lang="en-US" sz="2000" dirty="0"/>
              <a:t>experience in human resource management, personnel management, </a:t>
            </a:r>
            <a:r>
              <a:rPr lang="en-US" sz="2000" dirty="0" smtClean="0"/>
              <a:t>manpower analysis</a:t>
            </a:r>
            <a:r>
              <a:rPr lang="en-US" sz="2000" dirty="0"/>
              <a:t>, personnel policy, business management, financial management, strategic planning, </a:t>
            </a:r>
            <a:r>
              <a:rPr lang="en-US" sz="2000" dirty="0" smtClean="0"/>
              <a:t>risk management</a:t>
            </a:r>
            <a:r>
              <a:rPr lang="en-US" sz="2000" dirty="0"/>
              <a:t>, operations/systems analysis, HR information systems management, </a:t>
            </a:r>
            <a:r>
              <a:rPr lang="en-US" sz="2000" dirty="0" smtClean="0"/>
              <a:t>course/training development </a:t>
            </a:r>
            <a:r>
              <a:rPr lang="en-US" sz="2000" dirty="0"/>
              <a:t>or recruiting.</a:t>
            </a:r>
          </a:p>
        </p:txBody>
      </p:sp>
    </p:spTree>
    <p:extLst>
      <p:ext uri="{BB962C8B-B14F-4D97-AF65-F5344CB8AC3E}">
        <p14:creationId xmlns:p14="http://schemas.microsoft.com/office/powerpoint/2010/main" val="377908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21066" y="-15326"/>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334496" y="286623"/>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HR Values for Promotion</a:t>
            </a:r>
          </a:p>
        </p:txBody>
      </p:sp>
      <p:sp>
        <p:nvSpPr>
          <p:cNvPr id="9" name="Content Placeholder 1"/>
          <p:cNvSpPr txBox="1">
            <a:spLocks/>
          </p:cNvSpPr>
          <p:nvPr/>
        </p:nvSpPr>
        <p:spPr>
          <a:xfrm>
            <a:off x="765810" y="1058828"/>
            <a:ext cx="11304820" cy="465978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Arial Black" panose="020B0A04020102020204" pitchFamily="34" charset="0"/>
                <a:ea typeface="Roboto Condensed" panose="02000000000000000000" pitchFamily="2" charset="0"/>
              </a:rPr>
              <a:t>For O-4 and Above</a:t>
            </a:r>
          </a:p>
          <a:p>
            <a:r>
              <a:rPr lang="en-US" sz="2000" dirty="0">
                <a:latin typeface="RobotoCondensed-Regular"/>
                <a:ea typeface="Roboto Condensed" panose="02000000000000000000" pitchFamily="2" charset="0"/>
              </a:rPr>
              <a:t>Sustained Superior Performance</a:t>
            </a:r>
          </a:p>
          <a:p>
            <a:pPr lvl="1"/>
            <a:r>
              <a:rPr lang="en-US" sz="1600" dirty="0">
                <a:latin typeface="RobotoCondensed-Regular"/>
                <a:ea typeface="Roboto Condensed" panose="02000000000000000000" pitchFamily="2" charset="0"/>
              </a:rPr>
              <a:t>Consistent/Progressive high ranking FITREPS with Hard/Soft Breakouts </a:t>
            </a:r>
          </a:p>
          <a:p>
            <a:r>
              <a:rPr lang="en-US" sz="2000" b="1" dirty="0">
                <a:latin typeface="RobotoCondensed-Regular"/>
                <a:ea typeface="Roboto Condensed" panose="02000000000000000000" pitchFamily="2" charset="0"/>
              </a:rPr>
              <a:t>HR Certification - HRCI.org</a:t>
            </a:r>
          </a:p>
          <a:p>
            <a:pPr marL="687388" lvl="1" indent="-230188">
              <a:lnSpc>
                <a:spcPct val="80000"/>
              </a:lnSpc>
              <a:spcBef>
                <a:spcPts val="230"/>
              </a:spcBef>
              <a:buFont typeface="Wingdings" pitchFamily="2" charset="2"/>
              <a:buChar char="Ø"/>
            </a:pPr>
            <a:r>
              <a:rPr lang="en-US" sz="1600" dirty="0">
                <a:latin typeface="RobotoCondensed-Regular"/>
                <a:ea typeface="Roboto Condensed" panose="02000000000000000000" pitchFamily="2" charset="0"/>
              </a:rPr>
              <a:t>PHR (Professional Human Resources), </a:t>
            </a:r>
            <a:r>
              <a:rPr lang="en-US" sz="1600" dirty="0">
                <a:latin typeface="Arial" charset="0"/>
                <a:cs typeface="Times New Roman" pitchFamily="18" charset="0"/>
              </a:rPr>
              <a:t>SPHR, GPHR, CPT, CPLP, CDFM, &amp; CDFM-A</a:t>
            </a:r>
          </a:p>
          <a:p>
            <a:pPr lvl="2"/>
            <a:r>
              <a:rPr lang="en-US" sz="1200" dirty="0">
                <a:latin typeface="RobotoCondensed-Regular"/>
                <a:ea typeface="Roboto Condensed" panose="02000000000000000000" pitchFamily="2" charset="0"/>
              </a:rPr>
              <a:t>HRCP.org</a:t>
            </a:r>
            <a:r>
              <a:rPr lang="en-US" sz="1200" dirty="0" smtClean="0">
                <a:latin typeface="RobotoCondensed-Regular"/>
                <a:ea typeface="Roboto Condensed" panose="02000000000000000000" pitchFamily="2" charset="0"/>
              </a:rPr>
              <a:t>, HRCI.org practice tests, </a:t>
            </a:r>
            <a:r>
              <a:rPr lang="en-US" sz="1200" dirty="0" err="1">
                <a:latin typeface="RobotoCondensed-Regular"/>
                <a:ea typeface="Roboto Condensed" panose="02000000000000000000" pitchFamily="2" charset="0"/>
              </a:rPr>
              <a:t>PocketPrep</a:t>
            </a:r>
            <a:r>
              <a:rPr lang="en-US" sz="1200" dirty="0">
                <a:latin typeface="RobotoCondensed-Regular"/>
                <a:ea typeface="Roboto Condensed" panose="02000000000000000000" pitchFamily="2" charset="0"/>
              </a:rPr>
              <a:t> app</a:t>
            </a:r>
            <a:r>
              <a:rPr lang="en-US" sz="1200" dirty="0" smtClean="0">
                <a:latin typeface="RobotoCondensed-Regular"/>
                <a:ea typeface="Roboto Condensed" panose="02000000000000000000" pitchFamily="2" charset="0"/>
              </a:rPr>
              <a:t>, </a:t>
            </a:r>
            <a:r>
              <a:rPr lang="en-US" sz="1200" dirty="0">
                <a:latin typeface="RobotoCondensed-Regular"/>
                <a:ea typeface="Roboto Condensed" panose="02000000000000000000" pitchFamily="2" charset="0"/>
              </a:rPr>
              <a:t>NAVYCOOL (Can pay for certs) can help! SHRM doesn’t qualify for the AQD</a:t>
            </a:r>
            <a:endParaRPr lang="en-US" sz="1600" dirty="0">
              <a:latin typeface="RobotoCondensed-Regular"/>
              <a:ea typeface="Roboto Condensed" panose="02000000000000000000" pitchFamily="2" charset="0"/>
            </a:endParaRPr>
          </a:p>
          <a:p>
            <a:r>
              <a:rPr lang="en-US" sz="2000" b="1" dirty="0">
                <a:latin typeface="RobotoCondensed-Regular"/>
                <a:ea typeface="Roboto Condensed" panose="02000000000000000000" pitchFamily="2" charset="0"/>
              </a:rPr>
              <a:t>HR-Related Graduate Degree</a:t>
            </a:r>
          </a:p>
          <a:p>
            <a:pPr lvl="1"/>
            <a:r>
              <a:rPr lang="en-US" sz="1500" dirty="0">
                <a:latin typeface="RobotoCondensed-Regular"/>
                <a:ea typeface="Roboto Condensed" panose="02000000000000000000" pitchFamily="2" charset="0"/>
              </a:rPr>
              <a:t>HR Management, Business Administration, Operational Analysis, Organizational Leadership </a:t>
            </a:r>
            <a:r>
              <a:rPr lang="en-US" sz="1500" dirty="0" err="1">
                <a:latin typeface="RobotoCondensed-Regular"/>
                <a:ea typeface="Roboto Condensed" panose="02000000000000000000" pitchFamily="2" charset="0"/>
              </a:rPr>
              <a:t>etc</a:t>
            </a:r>
            <a:endParaRPr lang="en-US" sz="1500" dirty="0">
              <a:latin typeface="RobotoCondensed-Regular"/>
              <a:ea typeface="Roboto Condensed" panose="02000000000000000000" pitchFamily="2" charset="0"/>
            </a:endParaRPr>
          </a:p>
          <a:p>
            <a:r>
              <a:rPr lang="en-US" sz="2000" dirty="0">
                <a:latin typeface="RobotoCondensed-Regular"/>
                <a:ea typeface="Roboto Condensed" panose="02000000000000000000" pitchFamily="2" charset="0"/>
              </a:rPr>
              <a:t>HR Community Involvement</a:t>
            </a:r>
            <a:endParaRPr lang="en-US" sz="900" dirty="0">
              <a:latin typeface="RobotoCondensed-Regular"/>
              <a:ea typeface="Roboto Condensed" panose="02000000000000000000" pitchFamily="2" charset="0"/>
            </a:endParaRPr>
          </a:p>
          <a:p>
            <a:pPr lvl="1"/>
            <a:r>
              <a:rPr lang="en-US" sz="1600" dirty="0">
                <a:latin typeface="RobotoCondensed-Regular"/>
                <a:ea typeface="Roboto Condensed" panose="02000000000000000000" pitchFamily="2" charset="0"/>
              </a:rPr>
              <a:t>AQD’s and Subspecialty codes i.e. TRAINO (3120P) tours </a:t>
            </a:r>
            <a:r>
              <a:rPr lang="en-US" sz="1600" dirty="0" err="1">
                <a:latin typeface="RobotoCondensed-Regular"/>
                <a:ea typeface="Roboto Condensed" panose="02000000000000000000" pitchFamily="2" charset="0"/>
              </a:rPr>
              <a:t>etc</a:t>
            </a:r>
            <a:endParaRPr lang="en-US" sz="1600" dirty="0">
              <a:latin typeface="RobotoCondensed-Regular"/>
              <a:ea typeface="Roboto Condensed" panose="02000000000000000000" pitchFamily="2" charset="0"/>
            </a:endParaRPr>
          </a:p>
          <a:p>
            <a:pPr lvl="1"/>
            <a:r>
              <a:rPr lang="en-US" sz="1600" dirty="0">
                <a:latin typeface="RobotoCondensed-Regular"/>
                <a:ea typeface="Roboto Condensed" panose="02000000000000000000" pitchFamily="2" charset="0"/>
              </a:rPr>
              <a:t>BOD (Board of Director) membership and activity, leadership amongst your HR Region</a:t>
            </a:r>
          </a:p>
          <a:p>
            <a:r>
              <a:rPr lang="en-US" sz="2000" dirty="0">
                <a:latin typeface="RobotoCondensed-Regular"/>
                <a:ea typeface="Roboto Condensed" panose="02000000000000000000" pitchFamily="2" charset="0"/>
              </a:rPr>
              <a:t>Command Qualification</a:t>
            </a:r>
          </a:p>
          <a:p>
            <a:pPr lvl="1"/>
            <a:r>
              <a:rPr lang="en-US" sz="1600" dirty="0">
                <a:latin typeface="RobotoCondensed-Regular"/>
                <a:ea typeface="Roboto Condensed" panose="02000000000000000000" pitchFamily="2" charset="0"/>
              </a:rPr>
              <a:t>PQS for those seeking Milestone positions and to be CO of a HR command, i.e. MEPS, NTAG’s, OIC’s </a:t>
            </a:r>
            <a:r>
              <a:rPr lang="en-US" sz="1600" dirty="0" err="1">
                <a:latin typeface="RobotoCondensed-Regular"/>
                <a:ea typeface="Roboto Condensed" panose="02000000000000000000" pitchFamily="2" charset="0"/>
              </a:rPr>
              <a:t>etc</a:t>
            </a:r>
            <a:endParaRPr lang="en-US" sz="2000" dirty="0">
              <a:latin typeface="RobotoCondensed-Regular"/>
              <a:ea typeface="Roboto Condensed" panose="02000000000000000000" pitchFamily="2" charset="0"/>
            </a:endParaRPr>
          </a:p>
          <a:p>
            <a:r>
              <a:rPr lang="en-US" sz="2000" dirty="0">
                <a:latin typeface="RobotoCondensed-Regular"/>
                <a:ea typeface="Roboto Condensed" panose="02000000000000000000" pitchFamily="2" charset="0"/>
              </a:rPr>
              <a:t>JPME (Joint Professional Military Education)</a:t>
            </a:r>
          </a:p>
          <a:p>
            <a:pPr lvl="1"/>
            <a:r>
              <a:rPr lang="en-US" sz="1600" dirty="0">
                <a:latin typeface="RobotoCondensed-Regular"/>
                <a:ea typeface="Roboto Condensed" panose="02000000000000000000" pitchFamily="2" charset="0"/>
              </a:rPr>
              <a:t>Must be O-3 or above</a:t>
            </a:r>
          </a:p>
          <a:p>
            <a:pPr marL="0" indent="0">
              <a:buNone/>
            </a:pPr>
            <a:endParaRPr lang="en-US" sz="2000" dirty="0">
              <a:latin typeface="RobotoCondensed-Regular"/>
              <a:ea typeface="Roboto Condensed" panose="02000000000000000000" pitchFamily="2" charset="0"/>
            </a:endParaRPr>
          </a:p>
          <a:p>
            <a:endParaRPr lang="en-US" sz="2400" dirty="0">
              <a:latin typeface="RobotoCondensed-Regular"/>
              <a:ea typeface="Roboto Condensed" panose="02000000000000000000" pitchFamily="2" charset="0"/>
            </a:endParaRPr>
          </a:p>
        </p:txBody>
      </p:sp>
      <p:sp>
        <p:nvSpPr>
          <p:cNvPr id="2" name="AutoShape 2" descr="Amazon.com: PHR Study Guide 2021-2022: Exam Prep Book with Practice Test  Questions for the Professional in Human Resources Certification eBook :  Trivium: Kindle Sto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3145" y="286624"/>
            <a:ext cx="1750922" cy="2260226"/>
          </a:xfrm>
          <a:prstGeom prst="rect">
            <a:avLst/>
          </a:prstGeom>
        </p:spPr>
      </p:pic>
    </p:spTree>
    <p:extLst>
      <p:ext uri="{BB962C8B-B14F-4D97-AF65-F5344CB8AC3E}">
        <p14:creationId xmlns:p14="http://schemas.microsoft.com/office/powerpoint/2010/main" val="237006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D28B48-0BD2-4A9D-62A9-568BE926BB87}"/>
              </a:ext>
            </a:extLst>
          </p:cNvPr>
          <p:cNvPicPr>
            <a:picLocks noChangeAspect="1"/>
          </p:cNvPicPr>
          <p:nvPr/>
        </p:nvPicPr>
        <p:blipFill>
          <a:blip r:embed="rId3"/>
          <a:stretch>
            <a:fillRect/>
          </a:stretch>
        </p:blipFill>
        <p:spPr>
          <a:xfrm>
            <a:off x="0" y="12335"/>
            <a:ext cx="12234132" cy="6861883"/>
          </a:xfrm>
          <a:prstGeom prst="rect">
            <a:avLst/>
          </a:prstGeom>
        </p:spPr>
      </p:pic>
      <p:sp>
        <p:nvSpPr>
          <p:cNvPr id="4" name="Slide Number Placeholder 3"/>
          <p:cNvSpPr>
            <a:spLocks noGrp="1"/>
          </p:cNvSpPr>
          <p:nvPr>
            <p:ph type="sldNum" sz="quarter" idx="11"/>
          </p:nvPr>
        </p:nvSpPr>
        <p:spPr/>
        <p:txBody>
          <a:bodyPr/>
          <a:lstStyle/>
          <a:p>
            <a:pPr>
              <a:defRPr/>
            </a:pPr>
            <a:fld id="{91850C8E-4140-4297-8A76-7FB54B156021}" type="slidenum">
              <a:rPr lang="en-US" smtClean="0"/>
              <a:pPr>
                <a:defRPr/>
              </a:pPr>
              <a:t>28</a:t>
            </a:fld>
            <a:endParaRPr lang="en-US"/>
          </a:p>
        </p:txBody>
      </p:sp>
      <p:sp>
        <p:nvSpPr>
          <p:cNvPr id="7" name="TextBox 6"/>
          <p:cNvSpPr txBox="1"/>
          <p:nvPr/>
        </p:nvSpPr>
        <p:spPr>
          <a:xfrm>
            <a:off x="3276600" y="6096001"/>
            <a:ext cx="5181600" cy="276999"/>
          </a:xfrm>
          <a:prstGeom prst="rect">
            <a:avLst/>
          </a:prstGeom>
          <a:solidFill>
            <a:srgbClr val="FFFF00"/>
          </a:solidFill>
        </p:spPr>
        <p:txBody>
          <a:bodyPr wrap="square" rtlCol="0">
            <a:spAutoFit/>
          </a:bodyPr>
          <a:lstStyle/>
          <a:p>
            <a:r>
              <a:rPr lang="en-US" sz="1200" b="1" dirty="0"/>
              <a:t>AC LCDR: Selects averaged 2.3 vs 0.9 Non-select average </a:t>
            </a:r>
          </a:p>
        </p:txBody>
      </p:sp>
      <p:pic>
        <p:nvPicPr>
          <p:cNvPr id="3" name="Picture 2"/>
          <p:cNvPicPr>
            <a:picLocks noChangeAspect="1"/>
          </p:cNvPicPr>
          <p:nvPr/>
        </p:nvPicPr>
        <p:blipFill>
          <a:blip r:embed="rId4"/>
          <a:stretch>
            <a:fillRect/>
          </a:stretch>
        </p:blipFill>
        <p:spPr>
          <a:xfrm>
            <a:off x="1621224" y="924911"/>
            <a:ext cx="8862398" cy="4942490"/>
          </a:xfrm>
          <a:prstGeom prst="rect">
            <a:avLst/>
          </a:prstGeom>
        </p:spPr>
      </p:pic>
      <p:sp>
        <p:nvSpPr>
          <p:cNvPr id="6" name="Title 1">
            <a:extLst>
              <a:ext uri="{FF2B5EF4-FFF2-40B4-BE49-F238E27FC236}">
                <a16:creationId xmlns:a16="http://schemas.microsoft.com/office/drawing/2014/main" id="{9AFC3F02-23E2-1AD5-CAC3-F3AFEF7FE118}"/>
              </a:ext>
            </a:extLst>
          </p:cNvPr>
          <p:cNvSpPr txBox="1">
            <a:spLocks/>
          </p:cNvSpPr>
          <p:nvPr/>
        </p:nvSpPr>
        <p:spPr>
          <a:xfrm>
            <a:off x="362609" y="33355"/>
            <a:ext cx="10515600" cy="1192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Black" panose="020B0A04020102020204" pitchFamily="34" charset="0"/>
                <a:cs typeface="Aharoni" panose="02010803020104030203" pitchFamily="2" charset="-79"/>
              </a:rPr>
              <a:t>FY22 PROMOTION STATS - LCDR</a:t>
            </a:r>
            <a:endParaRPr lang="en-US" sz="3200" dirty="0">
              <a:latin typeface="Arial Black" panose="020B0A04020102020204" pitchFamily="34" charset="0"/>
            </a:endParaRPr>
          </a:p>
        </p:txBody>
      </p:sp>
    </p:spTree>
    <p:extLst>
      <p:ext uri="{BB962C8B-B14F-4D97-AF65-F5344CB8AC3E}">
        <p14:creationId xmlns:p14="http://schemas.microsoft.com/office/powerpoint/2010/main" val="3286515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4B6C427-23BD-449C-B527-C763E95AE883}"/>
              </a:ext>
            </a:extLst>
          </p:cNvPr>
          <p:cNvPicPr>
            <a:picLocks noChangeAspect="1"/>
          </p:cNvPicPr>
          <p:nvPr/>
        </p:nvPicPr>
        <p:blipFill>
          <a:blip r:embed="rId2"/>
          <a:stretch>
            <a:fillRect/>
          </a:stretch>
        </p:blipFill>
        <p:spPr>
          <a:xfrm>
            <a:off x="0" y="-13856"/>
            <a:ext cx="12234132" cy="6861883"/>
          </a:xfrm>
          <a:prstGeom prst="rect">
            <a:avLst/>
          </a:prstGeom>
        </p:spPr>
      </p:pic>
      <p:sp>
        <p:nvSpPr>
          <p:cNvPr id="2" name="Title 1">
            <a:extLst>
              <a:ext uri="{FF2B5EF4-FFF2-40B4-BE49-F238E27FC236}">
                <a16:creationId xmlns:a16="http://schemas.microsoft.com/office/drawing/2014/main" id="{FA8A83CA-C9A0-4B43-A26B-D650EE70C73D}"/>
              </a:ext>
            </a:extLst>
          </p:cNvPr>
          <p:cNvSpPr>
            <a:spLocks noGrp="1"/>
          </p:cNvSpPr>
          <p:nvPr>
            <p:ph type="title"/>
          </p:nvPr>
        </p:nvSpPr>
        <p:spPr>
          <a:xfrm>
            <a:off x="362609" y="33355"/>
            <a:ext cx="10515600" cy="1192571"/>
          </a:xfrm>
        </p:spPr>
        <p:txBody>
          <a:bodyPr>
            <a:normAutofit/>
          </a:bodyPr>
          <a:lstStyle/>
          <a:p>
            <a:r>
              <a:rPr lang="en-US" sz="3200" dirty="0">
                <a:latin typeface="Arial Black" panose="020B0A04020102020204" pitchFamily="34" charset="0"/>
                <a:cs typeface="Aharoni" panose="02010803020104030203" pitchFamily="2" charset="-79"/>
              </a:rPr>
              <a:t>Key Takeaways</a:t>
            </a:r>
            <a:endParaRPr lang="en-US" sz="32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B72F21E9-1B96-4DA7-9B8B-85D68ECABA84}"/>
              </a:ext>
            </a:extLst>
          </p:cNvPr>
          <p:cNvSpPr>
            <a:spLocks noGrp="1"/>
          </p:cNvSpPr>
          <p:nvPr>
            <p:ph idx="1"/>
          </p:nvPr>
        </p:nvSpPr>
        <p:spPr>
          <a:xfrm>
            <a:off x="438054" y="1000854"/>
            <a:ext cx="5695459" cy="3593271"/>
          </a:xfrm>
        </p:spPr>
        <p:txBody>
          <a:bodyPr>
            <a:noAutofit/>
          </a:bodyPr>
          <a:lstStyle/>
          <a:p>
            <a:pPr marL="768350" lvl="1" indent="-342900">
              <a:spcBef>
                <a:spcPts val="1200"/>
              </a:spcBef>
              <a:buClr>
                <a:srgbClr val="161645"/>
              </a:buClr>
              <a:buSzPts val="2000"/>
            </a:pPr>
            <a:r>
              <a:rPr lang="en-US" sz="2000" dirty="0">
                <a:latin typeface="RobotoCondensed-Regular"/>
              </a:rPr>
              <a:t>Met all program authorization requirements</a:t>
            </a:r>
          </a:p>
          <a:p>
            <a:pPr marL="768350" lvl="1" indent="-342900">
              <a:spcBef>
                <a:spcPts val="1200"/>
              </a:spcBef>
              <a:buClr>
                <a:srgbClr val="161645"/>
              </a:buClr>
              <a:buSzPts val="2000"/>
            </a:pPr>
            <a:r>
              <a:rPr lang="en-US" sz="2000" dirty="0">
                <a:latin typeface="RobotoCondensed-Regular"/>
              </a:rPr>
              <a:t>Demonstrated Sustained Superior Professional Performance </a:t>
            </a:r>
          </a:p>
          <a:p>
            <a:pPr marL="768350" lvl="1" indent="-342900">
              <a:spcBef>
                <a:spcPts val="1200"/>
              </a:spcBef>
              <a:buClr>
                <a:srgbClr val="161645"/>
              </a:buClr>
              <a:buSzPts val="2000"/>
            </a:pPr>
            <a:r>
              <a:rPr lang="en-US" sz="2000" dirty="0">
                <a:latin typeface="RobotoCondensed-Regular"/>
              </a:rPr>
              <a:t>Aptitude to become a Officer; has anyone discussed your potential to become an officer? </a:t>
            </a:r>
          </a:p>
          <a:p>
            <a:pPr marL="768350" lvl="1" indent="-342900">
              <a:spcBef>
                <a:spcPts val="1200"/>
              </a:spcBef>
              <a:buClr>
                <a:srgbClr val="161645"/>
              </a:buClr>
              <a:buSzPts val="2000"/>
            </a:pPr>
            <a:r>
              <a:rPr lang="en-US" sz="2000" dirty="0">
                <a:latin typeface="RobotoCondensed-Regular"/>
              </a:rPr>
              <a:t>Diversity of assignments (Operational, OCONUS, MTF)</a:t>
            </a:r>
          </a:p>
          <a:p>
            <a:pPr marL="768350" lvl="1" indent="-342900">
              <a:spcBef>
                <a:spcPts val="1200"/>
              </a:spcBef>
              <a:buClr>
                <a:srgbClr val="161645"/>
              </a:buClr>
              <a:buSzPts val="2000"/>
            </a:pPr>
            <a:r>
              <a:rPr lang="en-US" sz="2000" dirty="0">
                <a:latin typeface="RobotoCondensed-Regular"/>
              </a:rPr>
              <a:t>Demonstrated positions of leadership, have you had hard jobs?</a:t>
            </a:r>
          </a:p>
          <a:p>
            <a:pPr marL="768350" lvl="1" indent="-342900">
              <a:spcBef>
                <a:spcPts val="1200"/>
              </a:spcBef>
              <a:buClr>
                <a:srgbClr val="161645"/>
              </a:buClr>
              <a:buSzPts val="2000"/>
            </a:pPr>
            <a:r>
              <a:rPr lang="en-US" sz="2000" dirty="0">
                <a:latin typeface="RobotoCondensed-Regular"/>
              </a:rPr>
              <a:t>Strong, authentic command endorsement and compelling interview appraisal sheets </a:t>
            </a:r>
          </a:p>
        </p:txBody>
      </p:sp>
      <p:sp>
        <p:nvSpPr>
          <p:cNvPr id="8" name="Google Shape;381;p43">
            <a:extLst>
              <a:ext uri="{FF2B5EF4-FFF2-40B4-BE49-F238E27FC236}">
                <a16:creationId xmlns:a16="http://schemas.microsoft.com/office/drawing/2014/main" id="{1A4CD766-D18A-8F37-654B-2B6FF6A296D8}"/>
              </a:ext>
            </a:extLst>
          </p:cNvPr>
          <p:cNvSpPr txBox="1"/>
          <p:nvPr/>
        </p:nvSpPr>
        <p:spPr>
          <a:xfrm>
            <a:off x="6010302" y="695100"/>
            <a:ext cx="6044045" cy="5467800"/>
          </a:xfrm>
          <a:prstGeom prst="rect">
            <a:avLst/>
          </a:prstGeom>
          <a:noFill/>
          <a:ln>
            <a:noFill/>
          </a:ln>
        </p:spPr>
        <p:txBody>
          <a:bodyPr spcFirstLastPara="1" wrap="square" lIns="91425" tIns="45700" rIns="91425" bIns="45700" anchor="t" anchorCtr="0">
            <a:noAutofit/>
          </a:bodyPr>
          <a:lstStyle/>
          <a:p>
            <a:pPr marL="768350" lvl="1" indent="-342900">
              <a:lnSpc>
                <a:spcPct val="90000"/>
              </a:lnSpc>
              <a:spcBef>
                <a:spcPts val="1200"/>
              </a:spcBef>
              <a:buSzPts val="2000"/>
              <a:buFont typeface="Arial" panose="020B0604020202020204" pitchFamily="34" charset="0"/>
              <a:buChar char="•"/>
            </a:pPr>
            <a:r>
              <a:rPr lang="en-US" sz="2000" dirty="0">
                <a:latin typeface="RobotoCondensed-Regular"/>
              </a:rPr>
              <a:t>Very well written personal statement</a:t>
            </a:r>
            <a:endParaRPr sz="2000" dirty="0">
              <a:latin typeface="RobotoCondensed-Regular"/>
            </a:endParaRPr>
          </a:p>
          <a:p>
            <a:pPr marL="768350" lvl="1" indent="-342900">
              <a:lnSpc>
                <a:spcPct val="90000"/>
              </a:lnSpc>
              <a:spcBef>
                <a:spcPts val="1200"/>
              </a:spcBef>
              <a:buClr>
                <a:srgbClr val="161645"/>
              </a:buClr>
              <a:buSzPts val="2000"/>
              <a:buFont typeface="Arial" panose="020B0604020202020204" pitchFamily="34" charset="0"/>
              <a:buChar char="•"/>
            </a:pPr>
            <a:r>
              <a:rPr lang="en-US" sz="2000" dirty="0">
                <a:latin typeface="RobotoCondensed-Regular"/>
              </a:rPr>
              <a:t>Excellent grade point average </a:t>
            </a:r>
            <a:endParaRPr sz="2000" dirty="0">
              <a:latin typeface="RobotoCondensed-Regular"/>
            </a:endParaRPr>
          </a:p>
          <a:p>
            <a:pPr marL="768350" lvl="1" indent="-342900">
              <a:lnSpc>
                <a:spcPct val="90000"/>
              </a:lnSpc>
              <a:spcBef>
                <a:spcPts val="1200"/>
              </a:spcBef>
              <a:buClr>
                <a:srgbClr val="161645"/>
              </a:buClr>
              <a:buSzPts val="2000"/>
              <a:buFont typeface="Arial" panose="020B0604020202020204" pitchFamily="34" charset="0"/>
              <a:buChar char="•"/>
            </a:pPr>
            <a:r>
              <a:rPr lang="en-US" sz="2000" dirty="0">
                <a:latin typeface="RobotoCondensed-Regular"/>
              </a:rPr>
              <a:t>Top ranking status on evaluations, are you the EP? Why aren’t you the EP? </a:t>
            </a:r>
            <a:endParaRPr sz="2000" dirty="0">
              <a:latin typeface="RobotoCondensed-Regular"/>
            </a:endParaRPr>
          </a:p>
          <a:p>
            <a:pPr marL="768350" lvl="1" indent="-342900">
              <a:lnSpc>
                <a:spcPct val="90000"/>
              </a:lnSpc>
              <a:spcBef>
                <a:spcPts val="1200"/>
              </a:spcBef>
              <a:buClr>
                <a:srgbClr val="161645"/>
              </a:buClr>
              <a:buSzPts val="2000"/>
              <a:buFont typeface="Arial" panose="020B0604020202020204" pitchFamily="34" charset="0"/>
              <a:buChar char="•"/>
            </a:pPr>
            <a:r>
              <a:rPr lang="en-US" sz="2000" dirty="0">
                <a:latin typeface="RobotoCondensed-Regular"/>
              </a:rPr>
              <a:t>A "can do" personality</a:t>
            </a:r>
            <a:endParaRPr sz="2000" dirty="0">
              <a:latin typeface="RobotoCondensed-Regular"/>
            </a:endParaRPr>
          </a:p>
          <a:p>
            <a:pPr marL="768350" lvl="1" indent="-342900">
              <a:lnSpc>
                <a:spcPct val="90000"/>
              </a:lnSpc>
              <a:spcBef>
                <a:spcPts val="1200"/>
              </a:spcBef>
              <a:buClr>
                <a:srgbClr val="161645"/>
              </a:buClr>
              <a:buSzPts val="2000"/>
              <a:buFont typeface="Arial" panose="020B0604020202020204" pitchFamily="34" charset="0"/>
              <a:buChar char="•"/>
            </a:pPr>
            <a:r>
              <a:rPr lang="en-US" sz="2000" dirty="0">
                <a:latin typeface="RobotoCondensed-Regular"/>
              </a:rPr>
              <a:t>No court violations or NJP infractions, within three years of application.</a:t>
            </a:r>
            <a:endParaRPr sz="2000" dirty="0">
              <a:latin typeface="RobotoCondensed-Regular"/>
            </a:endParaRPr>
          </a:p>
          <a:p>
            <a:pPr marL="768350" lvl="1" indent="-342900">
              <a:lnSpc>
                <a:spcPct val="90000"/>
              </a:lnSpc>
              <a:spcBef>
                <a:spcPts val="1200"/>
              </a:spcBef>
              <a:buClr>
                <a:srgbClr val="161645"/>
              </a:buClr>
              <a:buSzPts val="2000"/>
              <a:buFont typeface="Arial" panose="020B0604020202020204" pitchFamily="34" charset="0"/>
              <a:buChar char="•"/>
            </a:pPr>
            <a:r>
              <a:rPr lang="en-US" sz="2000" dirty="0">
                <a:latin typeface="RobotoCondensed-Regular"/>
              </a:rPr>
              <a:t>Personal awards </a:t>
            </a:r>
            <a:endParaRPr sz="2000" dirty="0">
              <a:latin typeface="RobotoCondensed-Regular"/>
            </a:endParaRPr>
          </a:p>
        </p:txBody>
      </p:sp>
    </p:spTree>
    <p:extLst>
      <p:ext uri="{BB962C8B-B14F-4D97-AF65-F5344CB8AC3E}">
        <p14:creationId xmlns:p14="http://schemas.microsoft.com/office/powerpoint/2010/main" val="3777807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21066" y="-1261"/>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165684" y="153230"/>
            <a:ext cx="11380573" cy="584775"/>
          </a:xfrm>
          <a:prstGeom prst="rect">
            <a:avLst/>
          </a:prstGeom>
          <a:noFill/>
        </p:spPr>
        <p:txBody>
          <a:bodyPr wrap="square" rtlCol="0">
            <a:spAutoFit/>
          </a:bodyPr>
          <a:lstStyle/>
          <a:p>
            <a:r>
              <a:rPr lang="en-US" sz="3200" b="1" dirty="0" smtClean="0">
                <a:latin typeface="Arial Black" panose="020B0A04020102020204" pitchFamily="34" charset="0"/>
                <a:ea typeface="Roboto" panose="02000000000000000000" pitchFamily="2" charset="0"/>
                <a:cs typeface="Aharoni" panose="02010803020104030203" pitchFamily="2" charset="-79"/>
              </a:rPr>
              <a:t>Fleet Officer Application Checklist</a:t>
            </a:r>
            <a:endParaRPr lang="en-US" sz="3200" b="1" dirty="0">
              <a:latin typeface="Arial Black" panose="020B0A04020102020204" pitchFamily="34" charset="0"/>
              <a:ea typeface="Roboto" panose="02000000000000000000" pitchFamily="2" charset="0"/>
              <a:cs typeface="Aharoni" panose="02010803020104030203" pitchFamily="2" charset="-79"/>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078" y="738005"/>
            <a:ext cx="7113843" cy="5975159"/>
          </a:xfrm>
          <a:prstGeom prst="rect">
            <a:avLst/>
          </a:prstGeom>
        </p:spPr>
      </p:pic>
      <p:sp>
        <p:nvSpPr>
          <p:cNvPr id="3" name="TextBox 2"/>
          <p:cNvSpPr txBox="1"/>
          <p:nvPr/>
        </p:nvSpPr>
        <p:spPr>
          <a:xfrm>
            <a:off x="436098" y="2574388"/>
            <a:ext cx="1645920" cy="646331"/>
          </a:xfrm>
          <a:prstGeom prst="rect">
            <a:avLst/>
          </a:prstGeom>
          <a:noFill/>
        </p:spPr>
        <p:txBody>
          <a:bodyPr wrap="square" rtlCol="0">
            <a:spAutoFit/>
          </a:bodyPr>
          <a:lstStyle/>
          <a:p>
            <a:r>
              <a:rPr lang="en-US" b="1" dirty="0" smtClean="0"/>
              <a:t>REVISION</a:t>
            </a:r>
          </a:p>
          <a:p>
            <a:r>
              <a:rPr lang="en-US" b="1" dirty="0" smtClean="0"/>
              <a:t>SEP 2021</a:t>
            </a:r>
            <a:endParaRPr lang="en-US" b="1" dirty="0"/>
          </a:p>
        </p:txBody>
      </p:sp>
      <p:sp>
        <p:nvSpPr>
          <p:cNvPr id="7" name="TextBox 6"/>
          <p:cNvSpPr txBox="1"/>
          <p:nvPr/>
        </p:nvSpPr>
        <p:spPr>
          <a:xfrm>
            <a:off x="10109981" y="2574388"/>
            <a:ext cx="1916334" cy="646331"/>
          </a:xfrm>
          <a:prstGeom prst="rect">
            <a:avLst/>
          </a:prstGeom>
          <a:noFill/>
        </p:spPr>
        <p:txBody>
          <a:bodyPr wrap="square" rtlCol="0">
            <a:spAutoFit/>
          </a:bodyPr>
          <a:lstStyle/>
          <a:p>
            <a:pPr algn="ctr"/>
            <a:r>
              <a:rPr lang="en-US" b="1" dirty="0" smtClean="0"/>
              <a:t>No Blank Pages in your package!</a:t>
            </a:r>
            <a:endParaRPr lang="en-US" b="1" dirty="0"/>
          </a:p>
        </p:txBody>
      </p:sp>
    </p:spTree>
    <p:extLst>
      <p:ext uri="{BB962C8B-B14F-4D97-AF65-F5344CB8AC3E}">
        <p14:creationId xmlns:p14="http://schemas.microsoft.com/office/powerpoint/2010/main" val="1955150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288573-BB43-49A0-A219-C2BC5C9F6D5B}"/>
              </a:ext>
            </a:extLst>
          </p:cNvPr>
          <p:cNvPicPr>
            <a:picLocks noChangeAspect="1"/>
          </p:cNvPicPr>
          <p:nvPr/>
        </p:nvPicPr>
        <p:blipFill>
          <a:blip r:embed="rId3"/>
          <a:stretch>
            <a:fillRect/>
          </a:stretch>
        </p:blipFill>
        <p:spPr>
          <a:xfrm>
            <a:off x="0" y="-4891"/>
            <a:ext cx="12234132" cy="6861883"/>
          </a:xfrm>
          <a:prstGeom prst="rect">
            <a:avLst/>
          </a:prstGeom>
        </p:spPr>
      </p:pic>
      <p:sp>
        <p:nvSpPr>
          <p:cNvPr id="389" name="Google Shape;389;p44"/>
          <p:cNvSpPr txBox="1">
            <a:spLocks noGrp="1"/>
          </p:cNvSpPr>
          <p:nvPr>
            <p:ph type="body" idx="1"/>
          </p:nvPr>
        </p:nvSpPr>
        <p:spPr>
          <a:xfrm>
            <a:off x="381584" y="686605"/>
            <a:ext cx="10075985" cy="5849937"/>
          </a:xfrm>
          <a:prstGeom prst="rect">
            <a:avLst/>
          </a:prstGeom>
        </p:spPr>
        <p:txBody>
          <a:bodyPr spcFirstLastPara="1" vert="horz" wrap="square" lIns="91425" tIns="45700" rIns="91425" bIns="45700" rtlCol="0" anchor="t" anchorCtr="0">
            <a:noAutofit/>
          </a:bodyPr>
          <a:lstStyle/>
          <a:p>
            <a:pPr>
              <a:lnSpc>
                <a:spcPct val="100000"/>
              </a:lnSpc>
              <a:buFont typeface="Wingdings" panose="05000000000000000000" pitchFamily="2" charset="2"/>
              <a:buChar char="Ø"/>
            </a:pPr>
            <a:r>
              <a:rPr lang="en-US" sz="1600" dirty="0">
                <a:solidFill>
                  <a:schemeClr val="tx1"/>
                </a:solidFill>
                <a:latin typeface="RobotoCondensed-Regular"/>
              </a:rPr>
              <a:t>Seek Mentorship (manage your expectations and don’t waste their time)</a:t>
            </a:r>
            <a:endParaRPr sz="1600" dirty="0">
              <a:solidFill>
                <a:schemeClr val="tx1"/>
              </a:solidFill>
              <a:latin typeface="RobotoCondensed-Regular"/>
            </a:endParaRPr>
          </a:p>
          <a:p>
            <a:pPr>
              <a:lnSpc>
                <a:spcPct val="100000"/>
              </a:lnSpc>
              <a:buFont typeface="Wingdings" panose="05000000000000000000" pitchFamily="2" charset="2"/>
              <a:buChar char="Ø"/>
            </a:pPr>
            <a:r>
              <a:rPr lang="en-US" sz="1600" dirty="0">
                <a:solidFill>
                  <a:schemeClr val="tx1"/>
                </a:solidFill>
                <a:latin typeface="RobotoCondensed-Regular"/>
              </a:rPr>
              <a:t>Want to be an Officer? Start acting like one NOW!</a:t>
            </a:r>
            <a:endParaRPr sz="1600" dirty="0">
              <a:solidFill>
                <a:schemeClr val="tx1"/>
              </a:solidFill>
              <a:latin typeface="RobotoCondensed-Regular"/>
            </a:endParaRPr>
          </a:p>
          <a:p>
            <a:pPr>
              <a:lnSpc>
                <a:spcPct val="100000"/>
              </a:lnSpc>
              <a:buFont typeface="Wingdings" panose="05000000000000000000" pitchFamily="2" charset="2"/>
              <a:buChar char="Ø"/>
            </a:pPr>
            <a:r>
              <a:rPr lang="en-US" sz="1600" dirty="0">
                <a:solidFill>
                  <a:schemeClr val="tx1"/>
                </a:solidFill>
                <a:latin typeface="RobotoCondensed-Regular"/>
              </a:rPr>
              <a:t>Excel in your Rating Specialty and Aim for the following:</a:t>
            </a:r>
            <a:endParaRPr sz="1600" dirty="0">
              <a:solidFill>
                <a:schemeClr val="tx1"/>
              </a:solidFill>
              <a:latin typeface="RobotoCondensed-Regular"/>
            </a:endParaRPr>
          </a:p>
          <a:p>
            <a:pPr lvl="1">
              <a:lnSpc>
                <a:spcPct val="100000"/>
              </a:lnSpc>
              <a:spcBef>
                <a:spcPts val="0"/>
              </a:spcBef>
              <a:buFont typeface="Arial" panose="020B0604020202020204" pitchFamily="34" charset="0"/>
              <a:buChar char="•"/>
            </a:pPr>
            <a:r>
              <a:rPr lang="en-US" sz="1600" dirty="0">
                <a:solidFill>
                  <a:schemeClr val="tx1"/>
                </a:solidFill>
                <a:latin typeface="RobotoCondensed-Regular"/>
              </a:rPr>
              <a:t>#1 EP</a:t>
            </a:r>
            <a:endParaRPr sz="1600" dirty="0">
              <a:solidFill>
                <a:schemeClr val="tx1"/>
              </a:solidFill>
              <a:latin typeface="RobotoCondensed-Regular"/>
            </a:endParaRPr>
          </a:p>
          <a:p>
            <a:pPr lvl="1">
              <a:lnSpc>
                <a:spcPct val="100000"/>
              </a:lnSpc>
              <a:spcBef>
                <a:spcPts val="0"/>
              </a:spcBef>
              <a:buFont typeface="Arial" panose="020B0604020202020204" pitchFamily="34" charset="0"/>
              <a:buChar char="•"/>
            </a:pPr>
            <a:r>
              <a:rPr lang="en-US" sz="1600" dirty="0">
                <a:solidFill>
                  <a:schemeClr val="tx1"/>
                </a:solidFill>
                <a:latin typeface="RobotoCondensed-Regular"/>
              </a:rPr>
              <a:t>Sailor of the Year</a:t>
            </a:r>
            <a:endParaRPr sz="1600" dirty="0">
              <a:solidFill>
                <a:schemeClr val="tx1"/>
              </a:solidFill>
              <a:latin typeface="RobotoCondensed-Regular"/>
            </a:endParaRPr>
          </a:p>
          <a:p>
            <a:pPr lvl="1">
              <a:lnSpc>
                <a:spcPct val="100000"/>
              </a:lnSpc>
              <a:spcBef>
                <a:spcPts val="0"/>
              </a:spcBef>
              <a:buFont typeface="Arial" panose="020B0604020202020204" pitchFamily="34" charset="0"/>
              <a:buChar char="•"/>
            </a:pPr>
            <a:r>
              <a:rPr lang="en-US" sz="1600" dirty="0">
                <a:solidFill>
                  <a:schemeClr val="tx1"/>
                </a:solidFill>
                <a:latin typeface="RobotoCondensed-Regular"/>
              </a:rPr>
              <a:t>Outstanding PRT’s</a:t>
            </a:r>
          </a:p>
          <a:p>
            <a:pPr lvl="1">
              <a:lnSpc>
                <a:spcPct val="100000"/>
              </a:lnSpc>
              <a:spcBef>
                <a:spcPts val="0"/>
              </a:spcBef>
              <a:buFont typeface="Arial" panose="020B0604020202020204" pitchFamily="34" charset="0"/>
              <a:buChar char="•"/>
            </a:pPr>
            <a:r>
              <a:rPr lang="en-US" sz="1600" dirty="0">
                <a:solidFill>
                  <a:schemeClr val="tx1"/>
                </a:solidFill>
                <a:latin typeface="RobotoCondensed-Regular"/>
              </a:rPr>
              <a:t>Impressive Grades</a:t>
            </a:r>
            <a:endParaRPr sz="1600" dirty="0">
              <a:solidFill>
                <a:schemeClr val="tx1"/>
              </a:solidFill>
              <a:latin typeface="RobotoCondensed-Regular"/>
            </a:endParaRPr>
          </a:p>
          <a:p>
            <a:pPr lvl="1">
              <a:lnSpc>
                <a:spcPct val="100000"/>
              </a:lnSpc>
              <a:spcBef>
                <a:spcPts val="0"/>
              </a:spcBef>
              <a:buFont typeface="Arial" panose="020B0604020202020204" pitchFamily="34" charset="0"/>
              <a:buChar char="•"/>
            </a:pPr>
            <a:r>
              <a:rPr lang="en-US" sz="1600" dirty="0">
                <a:solidFill>
                  <a:schemeClr val="tx1"/>
                </a:solidFill>
                <a:latin typeface="RobotoCondensed-Regular"/>
              </a:rPr>
              <a:t>Military Outstanding Volunteer Service Medal</a:t>
            </a:r>
          </a:p>
          <a:p>
            <a:pPr lvl="1">
              <a:lnSpc>
                <a:spcPct val="100000"/>
              </a:lnSpc>
              <a:spcBef>
                <a:spcPts val="0"/>
              </a:spcBef>
              <a:buFont typeface="Arial" panose="020B0604020202020204" pitchFamily="34" charset="0"/>
              <a:buChar char="•"/>
            </a:pPr>
            <a:r>
              <a:rPr lang="en-US" sz="1600" dirty="0">
                <a:solidFill>
                  <a:schemeClr val="tx1"/>
                </a:solidFill>
                <a:latin typeface="RobotoCondensed-Regular"/>
              </a:rPr>
              <a:t>Senior Letters of </a:t>
            </a:r>
            <a:r>
              <a:rPr lang="en-US" sz="1600" dirty="0" smtClean="0">
                <a:solidFill>
                  <a:schemeClr val="tx1"/>
                </a:solidFill>
                <a:latin typeface="RobotoCondensed-Regular"/>
              </a:rPr>
              <a:t>Recommendation</a:t>
            </a:r>
          </a:p>
          <a:p>
            <a:pPr lvl="1">
              <a:lnSpc>
                <a:spcPct val="100000"/>
              </a:lnSpc>
              <a:spcBef>
                <a:spcPts val="0"/>
              </a:spcBef>
              <a:buFont typeface="Arial" panose="020B0604020202020204" pitchFamily="34" charset="0"/>
              <a:buChar char="•"/>
            </a:pPr>
            <a:endParaRPr sz="500" dirty="0">
              <a:solidFill>
                <a:schemeClr val="tx1"/>
              </a:solidFill>
              <a:latin typeface="RobotoCondensed-Regular"/>
            </a:endParaRPr>
          </a:p>
          <a:p>
            <a:pPr marL="419100" indent="-285750">
              <a:lnSpc>
                <a:spcPct val="100000"/>
              </a:lnSpc>
              <a:buSzPts val="1500"/>
              <a:buFont typeface="Wingdings" panose="05000000000000000000" pitchFamily="2" charset="2"/>
              <a:buChar char="Ø"/>
            </a:pPr>
            <a:r>
              <a:rPr lang="en-US" sz="1600" dirty="0" smtClean="0">
                <a:solidFill>
                  <a:schemeClr val="tx1"/>
                </a:solidFill>
                <a:latin typeface="RobotoCondensed-Regular"/>
              </a:rPr>
              <a:t>Know </a:t>
            </a:r>
            <a:r>
              <a:rPr lang="en-US" sz="1600" dirty="0">
                <a:solidFill>
                  <a:schemeClr val="tx1"/>
                </a:solidFill>
                <a:latin typeface="RobotoCondensed-Regular"/>
              </a:rPr>
              <a:t>your References</a:t>
            </a:r>
          </a:p>
          <a:p>
            <a:pPr lvl="1">
              <a:lnSpc>
                <a:spcPct val="100000"/>
              </a:lnSpc>
              <a:spcBef>
                <a:spcPts val="0"/>
              </a:spcBef>
              <a:buFont typeface="Arial" panose="020B0604020202020204" pitchFamily="34" charset="0"/>
              <a:buChar char="•"/>
            </a:pPr>
            <a:r>
              <a:rPr lang="en-US" sz="1600" dirty="0">
                <a:solidFill>
                  <a:schemeClr val="tx1"/>
                </a:solidFill>
                <a:latin typeface="RobotoCondensed-Regular"/>
              </a:rPr>
              <a:t>Always use the most updated PA’s/ALNAV’s and </a:t>
            </a:r>
            <a:r>
              <a:rPr lang="en-US" sz="1600" dirty="0" err="1">
                <a:solidFill>
                  <a:schemeClr val="tx1"/>
                </a:solidFill>
                <a:latin typeface="RobotoCondensed-Regular"/>
              </a:rPr>
              <a:t>NAVAdmins</a:t>
            </a:r>
            <a:r>
              <a:rPr lang="en-US" sz="1600" dirty="0">
                <a:solidFill>
                  <a:schemeClr val="tx1"/>
                </a:solidFill>
                <a:latin typeface="RobotoCondensed-Regular"/>
              </a:rPr>
              <a:t>: </a:t>
            </a:r>
          </a:p>
          <a:p>
            <a:pPr lvl="2">
              <a:lnSpc>
                <a:spcPct val="100000"/>
              </a:lnSpc>
              <a:spcBef>
                <a:spcPts val="0"/>
              </a:spcBef>
            </a:pPr>
            <a:r>
              <a:rPr lang="en-US" sz="1600" dirty="0">
                <a:solidFill>
                  <a:schemeClr val="tx1"/>
                </a:solidFill>
                <a:latin typeface="RobotoCondensed-Regular"/>
                <a:hlinkClick r:id="rId4">
                  <a:extLst>
                    <a:ext uri="{A12FA001-AC4F-418D-AE19-62706E023703}">
                      <ahyp:hlinkClr xmlns:ahyp="http://schemas.microsoft.com/office/drawing/2018/hyperlinkcolor" xmlns="" val="tx"/>
                    </a:ext>
                  </a:extLst>
                </a:hlinkClick>
              </a:rPr>
              <a:t>https://www.mynavyhr.navy.mil/</a:t>
            </a:r>
            <a:r>
              <a:rPr lang="en-US" sz="1600" b="1" dirty="0">
                <a:solidFill>
                  <a:schemeClr val="tx1"/>
                </a:solidFill>
                <a:latin typeface="RobotoCondensed-Regular"/>
                <a:hlinkClick r:id="rId4">
                  <a:extLst>
                    <a:ext uri="{A12FA001-AC4F-418D-AE19-62706E023703}">
                      <ahyp:hlinkClr xmlns:ahyp="http://schemas.microsoft.com/office/drawing/2018/hyperlinkcolor" xmlns="" val="tx"/>
                    </a:ext>
                  </a:extLst>
                </a:hlinkClick>
              </a:rPr>
              <a:t>References/Messages</a:t>
            </a:r>
            <a:r>
              <a:rPr lang="en-US" sz="1600" dirty="0">
                <a:solidFill>
                  <a:schemeClr val="tx1"/>
                </a:solidFill>
                <a:latin typeface="RobotoCondensed-Regular"/>
                <a:hlinkClick r:id="rId4">
                  <a:extLst>
                    <a:ext uri="{A12FA001-AC4F-418D-AE19-62706E023703}">
                      <ahyp:hlinkClr xmlns:ahyp="http://schemas.microsoft.com/office/drawing/2018/hyperlinkcolor" xmlns="" val="tx"/>
                    </a:ext>
                  </a:extLst>
                </a:hlinkClick>
              </a:rPr>
              <a:t>/</a:t>
            </a:r>
            <a:endParaRPr lang="en-US" sz="1600" dirty="0">
              <a:solidFill>
                <a:schemeClr val="tx1"/>
              </a:solidFill>
              <a:latin typeface="RobotoCondensed-Regular"/>
            </a:endParaRPr>
          </a:p>
          <a:p>
            <a:pPr lvl="2">
              <a:lnSpc>
                <a:spcPct val="100000"/>
              </a:lnSpc>
              <a:spcBef>
                <a:spcPts val="0"/>
              </a:spcBef>
            </a:pPr>
            <a:r>
              <a:rPr lang="en-US" sz="1600" dirty="0">
                <a:solidFill>
                  <a:schemeClr val="tx1"/>
                </a:solidFill>
                <a:latin typeface="RobotoCondensed-Regular"/>
                <a:hlinkClick r:id="rId5"/>
              </a:rPr>
              <a:t>https://www.mynavyhr.navy.mil/Career-Management/Community-Management/Officer/</a:t>
            </a:r>
            <a:r>
              <a:rPr lang="en-US" sz="1600" b="1" dirty="0">
                <a:solidFill>
                  <a:schemeClr val="tx1"/>
                </a:solidFill>
                <a:latin typeface="RobotoCondensed-Regular"/>
                <a:hlinkClick r:id="rId5"/>
              </a:rPr>
              <a:t>Program-Authorizations</a:t>
            </a:r>
            <a:r>
              <a:rPr lang="en-US" sz="1600" dirty="0" smtClean="0">
                <a:solidFill>
                  <a:schemeClr val="tx1"/>
                </a:solidFill>
                <a:latin typeface="RobotoCondensed-Regular"/>
                <a:hlinkClick r:id="rId5"/>
              </a:rPr>
              <a:t>/</a:t>
            </a:r>
            <a:endParaRPr lang="en-US" sz="1600" dirty="0" smtClean="0">
              <a:solidFill>
                <a:schemeClr val="tx1"/>
              </a:solidFill>
              <a:latin typeface="RobotoCondensed-Regular"/>
            </a:endParaRPr>
          </a:p>
          <a:p>
            <a:pPr lvl="2">
              <a:lnSpc>
                <a:spcPct val="100000"/>
              </a:lnSpc>
              <a:spcBef>
                <a:spcPts val="0"/>
              </a:spcBef>
            </a:pPr>
            <a:endParaRPr lang="en-US" sz="400" dirty="0">
              <a:solidFill>
                <a:schemeClr val="tx1"/>
              </a:solidFill>
              <a:latin typeface="RobotoCondensed-Regular"/>
            </a:endParaRPr>
          </a:p>
          <a:p>
            <a:pPr marL="387350" indent="-285750">
              <a:lnSpc>
                <a:spcPct val="100000"/>
              </a:lnSpc>
              <a:buSzPts val="2000"/>
              <a:buFont typeface="Wingdings" panose="05000000000000000000" pitchFamily="2" charset="2"/>
              <a:buChar char="Ø"/>
            </a:pPr>
            <a:r>
              <a:rPr lang="en-US" sz="1600" dirty="0" smtClean="0">
                <a:solidFill>
                  <a:schemeClr val="tx1"/>
                </a:solidFill>
                <a:latin typeface="RobotoCondensed-Regular"/>
              </a:rPr>
              <a:t>Research &amp; Network</a:t>
            </a:r>
          </a:p>
          <a:p>
            <a:pPr marL="844550" lvl="1" indent="-285750">
              <a:lnSpc>
                <a:spcPct val="100000"/>
              </a:lnSpc>
              <a:spcBef>
                <a:spcPts val="0"/>
              </a:spcBef>
              <a:buSzPts val="2000"/>
              <a:buFont typeface="Arial" panose="020B0604020202020204" pitchFamily="34" charset="0"/>
              <a:buChar char="•"/>
            </a:pPr>
            <a:r>
              <a:rPr lang="en-US" sz="1600" dirty="0" smtClean="0">
                <a:solidFill>
                  <a:schemeClr val="tx1"/>
                </a:solidFill>
                <a:latin typeface="RobotoCondensed-Regular"/>
              </a:rPr>
              <a:t>HR </a:t>
            </a:r>
            <a:r>
              <a:rPr lang="en-US" sz="1600" dirty="0">
                <a:solidFill>
                  <a:schemeClr val="tx1"/>
                </a:solidFill>
                <a:latin typeface="RobotoCondensed-Regular"/>
              </a:rPr>
              <a:t>Regional Brown Bag (Lunch and Learns)</a:t>
            </a:r>
          </a:p>
          <a:p>
            <a:pPr marL="844550" lvl="1" indent="-285750">
              <a:lnSpc>
                <a:spcPct val="100000"/>
              </a:lnSpc>
              <a:spcBef>
                <a:spcPts val="0"/>
              </a:spcBef>
              <a:buSzPts val="2000"/>
              <a:buFont typeface="Arial" panose="020B0604020202020204" pitchFamily="34" charset="0"/>
              <a:buChar char="•"/>
            </a:pPr>
            <a:r>
              <a:rPr lang="en-US" sz="1600" dirty="0">
                <a:solidFill>
                  <a:schemeClr val="tx1"/>
                </a:solidFill>
                <a:latin typeface="RobotoCondensed-Regular"/>
              </a:rPr>
              <a:t>Facebook/Linked In Groups </a:t>
            </a:r>
          </a:p>
          <a:p>
            <a:pPr marL="844550" lvl="1" indent="-285750">
              <a:lnSpc>
                <a:spcPct val="100000"/>
              </a:lnSpc>
              <a:spcBef>
                <a:spcPts val="0"/>
              </a:spcBef>
              <a:buSzPts val="2000"/>
              <a:buFont typeface="Arial" panose="020B0604020202020204" pitchFamily="34" charset="0"/>
              <a:buChar char="•"/>
            </a:pPr>
            <a:r>
              <a:rPr lang="en-US" sz="1600" dirty="0">
                <a:solidFill>
                  <a:schemeClr val="tx1"/>
                </a:solidFill>
                <a:latin typeface="RobotoCondensed-Regular"/>
              </a:rPr>
              <a:t>Association of Naval Services Officers: ANSOMIL.ORG</a:t>
            </a:r>
            <a:endParaRPr sz="1600" dirty="0">
              <a:solidFill>
                <a:schemeClr val="tx1"/>
              </a:solidFill>
              <a:latin typeface="RobotoCondensed-Regular"/>
            </a:endParaRPr>
          </a:p>
          <a:p>
            <a:pPr marL="844550" lvl="1" indent="-285750">
              <a:lnSpc>
                <a:spcPct val="100000"/>
              </a:lnSpc>
              <a:spcBef>
                <a:spcPts val="0"/>
              </a:spcBef>
              <a:buSzPts val="2000"/>
              <a:buFont typeface="Arial" panose="020B0604020202020204" pitchFamily="34" charset="0"/>
              <a:buChar char="•"/>
            </a:pPr>
            <a:r>
              <a:rPr lang="en-US" sz="1600" dirty="0">
                <a:solidFill>
                  <a:schemeClr val="tx1"/>
                </a:solidFill>
                <a:latin typeface="RobotoCondensed-Regular"/>
              </a:rPr>
              <a:t>National Naval Officer Association: NNOA.ORG</a:t>
            </a:r>
          </a:p>
          <a:p>
            <a:pPr marL="844550" lvl="1" indent="-285750">
              <a:spcBef>
                <a:spcPts val="0"/>
              </a:spcBef>
              <a:buSzPts val="2000"/>
              <a:buFont typeface="Arial" panose="020B0604020202020204" pitchFamily="34" charset="0"/>
              <a:buChar char="•"/>
            </a:pPr>
            <a:endParaRPr lang="en-US" sz="1800" dirty="0">
              <a:solidFill>
                <a:schemeClr val="tx1"/>
              </a:solidFill>
              <a:latin typeface="RobotoCondensed-Regular"/>
            </a:endParaRPr>
          </a:p>
        </p:txBody>
      </p:sp>
      <p:pic>
        <p:nvPicPr>
          <p:cNvPr id="7172" name="Picture 4" descr="colinpowell #hardwork #preparation #failure #learning #quotes #quote  #businessqu… | Success quotes business, Business inspiration quotes, Work  motivational quotes">
            <a:extLst>
              <a:ext uri="{FF2B5EF4-FFF2-40B4-BE49-F238E27FC236}">
                <a16:creationId xmlns:a16="http://schemas.microsoft.com/office/drawing/2014/main" id="{0388EC8A-082F-4678-9B86-3715274F95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6455" y="1187680"/>
            <a:ext cx="2756200" cy="27621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A61CC5D-2119-9078-2686-61FA4A7AF0F6}"/>
              </a:ext>
            </a:extLst>
          </p:cNvPr>
          <p:cNvSpPr txBox="1">
            <a:spLocks/>
          </p:cNvSpPr>
          <p:nvPr/>
        </p:nvSpPr>
        <p:spPr>
          <a:xfrm>
            <a:off x="161777" y="-149921"/>
            <a:ext cx="10515600" cy="1192571"/>
          </a:xfrm>
          <a:prstGeom prst="rect">
            <a:avLst/>
          </a:prstGeom>
          <a:noFill/>
          <a:ln>
            <a:noFill/>
          </a:ln>
        </p:spPr>
        <p:txBody>
          <a:bodyPr spcFirstLastPara="1" vert="horz" wrap="square" lIns="91425" tIns="45700" rIns="91425" bIns="45700" rtlCol="0" anchor="ctr" anchorCtr="0">
            <a:normAutofit/>
          </a:bodyPr>
          <a:lstStyle>
            <a:lvl1pPr lvl="0" algn="ctr" defTabSz="914400" rtl="0" eaLnBrk="1" latinLnBrk="0" hangingPunct="1">
              <a:lnSpc>
                <a:spcPct val="90000"/>
              </a:lnSpc>
              <a:spcBef>
                <a:spcPts val="0"/>
              </a:spcBef>
              <a:spcAft>
                <a:spcPts val="0"/>
              </a:spcAft>
              <a:buClr>
                <a:srgbClr val="002060"/>
              </a:buClr>
              <a:buSzPts val="2800"/>
              <a:buFont typeface="Arial"/>
              <a:buNone/>
              <a:defRPr sz="4400" kern="1200">
                <a:solidFill>
                  <a:srgbClr val="002060"/>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l"/>
            <a:r>
              <a:rPr lang="en-US" sz="3200" dirty="0">
                <a:solidFill>
                  <a:schemeClr val="tx1"/>
                </a:solidFill>
                <a:latin typeface="Arial Black" panose="020B0A04020102020204" pitchFamily="34" charset="0"/>
                <a:cs typeface="Aharoni" panose="02010803020104030203" pitchFamily="2" charset="-79"/>
              </a:rPr>
              <a:t>In Summary…</a:t>
            </a:r>
            <a:endParaRPr lang="en-US" sz="3200" dirty="0">
              <a:solidFill>
                <a:schemeClr val="tx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D28B48-0BD2-4A9D-62A9-568BE926BB87}"/>
              </a:ext>
            </a:extLst>
          </p:cNvPr>
          <p:cNvPicPr>
            <a:picLocks noChangeAspect="1"/>
          </p:cNvPicPr>
          <p:nvPr/>
        </p:nvPicPr>
        <p:blipFill>
          <a:blip r:embed="rId3"/>
          <a:stretch>
            <a:fillRect/>
          </a:stretch>
        </p:blipFill>
        <p:spPr>
          <a:xfrm>
            <a:off x="0" y="12335"/>
            <a:ext cx="12234132" cy="6861883"/>
          </a:xfrm>
          <a:prstGeom prst="rect">
            <a:avLst/>
          </a:prstGeom>
        </p:spPr>
      </p:pic>
      <p:sp>
        <p:nvSpPr>
          <p:cNvPr id="4" name="Slide Number Placeholder 3"/>
          <p:cNvSpPr>
            <a:spLocks noGrp="1"/>
          </p:cNvSpPr>
          <p:nvPr>
            <p:ph type="sldNum" sz="quarter" idx="11"/>
          </p:nvPr>
        </p:nvSpPr>
        <p:spPr>
          <a:xfrm>
            <a:off x="1561514" y="6171857"/>
            <a:ext cx="8578912" cy="365125"/>
          </a:xfrm>
        </p:spPr>
        <p:txBody>
          <a:bodyPr/>
          <a:lstStyle/>
          <a:p>
            <a:pPr>
              <a:defRPr/>
            </a:pPr>
            <a:r>
              <a:rPr lang="en-US" sz="1800" b="1" dirty="0" smtClean="0">
                <a:solidFill>
                  <a:schemeClr val="bg1"/>
                </a:solidFill>
                <a:latin typeface="RobotoCondensed-Regular"/>
              </a:rPr>
              <a:t>Dialed in: LCDR Jamie Evans and others are available online  for questions</a:t>
            </a:r>
            <a:endParaRPr lang="en-US" sz="1800" b="1" dirty="0">
              <a:solidFill>
                <a:schemeClr val="bg1"/>
              </a:solidFill>
              <a:latin typeface="RobotoCondensed-Regular"/>
            </a:endParaRPr>
          </a:p>
        </p:txBody>
      </p:sp>
      <p:sp>
        <p:nvSpPr>
          <p:cNvPr id="6" name="Title 1">
            <a:extLst>
              <a:ext uri="{FF2B5EF4-FFF2-40B4-BE49-F238E27FC236}">
                <a16:creationId xmlns:a16="http://schemas.microsoft.com/office/drawing/2014/main" id="{9AFC3F02-23E2-1AD5-CAC3-F3AFEF7FE118}"/>
              </a:ext>
            </a:extLst>
          </p:cNvPr>
          <p:cNvSpPr txBox="1">
            <a:spLocks/>
          </p:cNvSpPr>
          <p:nvPr/>
        </p:nvSpPr>
        <p:spPr>
          <a:xfrm>
            <a:off x="362609" y="33355"/>
            <a:ext cx="10515600" cy="1192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Arial Black" panose="020B0A04020102020204" pitchFamily="34" charset="0"/>
                <a:cs typeface="Aharoni" panose="02010803020104030203" pitchFamily="2" charset="-79"/>
              </a:rPr>
              <a:t>HRO’s Present </a:t>
            </a:r>
            <a:r>
              <a:rPr lang="en-US" sz="3200" dirty="0" smtClean="0">
                <a:latin typeface="Arial Black" panose="020B0A04020102020204" pitchFamily="34" charset="0"/>
                <a:cs typeface="Aharoni" panose="02010803020104030203" pitchFamily="2" charset="-79"/>
              </a:rPr>
              <a:t>for Questions</a:t>
            </a:r>
            <a:endParaRPr lang="en-US" sz="3200" dirty="0">
              <a:latin typeface="Arial Black" panose="020B0A04020102020204" pitchFamily="34" charset="0"/>
            </a:endParaRPr>
          </a:p>
        </p:txBody>
      </p:sp>
      <p:sp>
        <p:nvSpPr>
          <p:cNvPr id="9" name="Content Placeholder 1"/>
          <p:cNvSpPr txBox="1">
            <a:spLocks/>
          </p:cNvSpPr>
          <p:nvPr/>
        </p:nvSpPr>
        <p:spPr>
          <a:xfrm>
            <a:off x="765810" y="1068362"/>
            <a:ext cx="11304820" cy="45587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latin typeface="RobotoCondensed-Regular"/>
                <a:ea typeface="Roboto Condensed" panose="02000000000000000000" pitchFamily="2" charset="0"/>
              </a:rPr>
              <a:t>FTS</a:t>
            </a:r>
          </a:p>
          <a:p>
            <a:r>
              <a:rPr lang="en-US" sz="2000" dirty="0" smtClean="0">
                <a:latin typeface="RobotoCondensed-Regular"/>
                <a:ea typeface="Roboto Condensed" panose="02000000000000000000" pitchFamily="2" charset="0"/>
              </a:rPr>
              <a:t>CDR </a:t>
            </a:r>
            <a:r>
              <a:rPr lang="en-US" sz="2000" dirty="0">
                <a:latin typeface="RobotoCondensed-Regular"/>
                <a:ea typeface="Roboto Condensed" panose="02000000000000000000" pitchFamily="2" charset="0"/>
              </a:rPr>
              <a:t>Keith </a:t>
            </a:r>
            <a:r>
              <a:rPr lang="en-US" sz="2000" dirty="0" smtClean="0">
                <a:latin typeface="RobotoCondensed-Regular"/>
                <a:ea typeface="Roboto Condensed" panose="02000000000000000000" pitchFamily="2" charset="0"/>
              </a:rPr>
              <a:t>Bushey </a:t>
            </a:r>
            <a:r>
              <a:rPr lang="en-US" sz="2000" dirty="0" smtClean="0">
                <a:latin typeface="RobotoCondensed-Regular"/>
                <a:ea typeface="Roboto Condensed" panose="02000000000000000000" pitchFamily="2" charset="0"/>
              </a:rPr>
              <a:t>	</a:t>
            </a:r>
            <a:r>
              <a:rPr lang="en-US" sz="2000" dirty="0" smtClean="0">
                <a:latin typeface="RobotoCondensed-Regular"/>
                <a:ea typeface="Roboto Condensed" panose="02000000000000000000" pitchFamily="2" charset="0"/>
              </a:rPr>
              <a:t>	Commanding </a:t>
            </a:r>
            <a:r>
              <a:rPr lang="en-US" sz="2000" dirty="0" smtClean="0">
                <a:latin typeface="RobotoCondensed-Regular"/>
                <a:ea typeface="Roboto Condensed" panose="02000000000000000000" pitchFamily="2" charset="0"/>
              </a:rPr>
              <a:t>Officer, NTAG SW, 1207</a:t>
            </a:r>
          </a:p>
          <a:p>
            <a:r>
              <a:rPr lang="en-US" sz="2000" dirty="0" smtClean="0">
                <a:latin typeface="RobotoCondensed-Regular"/>
                <a:ea typeface="Roboto Condensed" panose="02000000000000000000" pitchFamily="2" charset="0"/>
              </a:rPr>
              <a:t>LCDR </a:t>
            </a:r>
            <a:r>
              <a:rPr lang="en-US" sz="2000" dirty="0" smtClean="0">
                <a:latin typeface="RobotoCondensed-Regular"/>
                <a:ea typeface="Roboto Condensed" panose="02000000000000000000" pitchFamily="2" charset="0"/>
              </a:rPr>
              <a:t>Heidi Antonucci </a:t>
            </a:r>
            <a:r>
              <a:rPr lang="en-US" sz="2000" dirty="0" smtClean="0">
                <a:latin typeface="RobotoCondensed-Regular"/>
                <a:ea typeface="Roboto Condensed" panose="02000000000000000000" pitchFamily="2" charset="0"/>
              </a:rPr>
              <a:t>	</a:t>
            </a:r>
            <a:r>
              <a:rPr lang="en-US" sz="2000" dirty="0" smtClean="0">
                <a:latin typeface="RobotoCondensed-Regular"/>
                <a:ea typeface="Roboto Condensed" panose="02000000000000000000" pitchFamily="2" charset="0"/>
              </a:rPr>
              <a:t>Reserve Program Deputy Director, NSW Command, </a:t>
            </a:r>
            <a:r>
              <a:rPr lang="en-US" sz="2000" dirty="0" smtClean="0">
                <a:latin typeface="RobotoCondensed-Regular"/>
                <a:ea typeface="Roboto Condensed" panose="02000000000000000000" pitchFamily="2" charset="0"/>
              </a:rPr>
              <a:t>1207</a:t>
            </a:r>
            <a:endParaRPr lang="en-US" sz="2000" dirty="0">
              <a:latin typeface="RobotoCondensed-Regular"/>
              <a:ea typeface="Roboto Condensed" panose="02000000000000000000" pitchFamily="2" charset="0"/>
            </a:endParaRPr>
          </a:p>
          <a:p>
            <a:endParaRPr lang="en-US" sz="2000" dirty="0" smtClean="0">
              <a:latin typeface="RobotoCondensed-Regular"/>
              <a:ea typeface="Roboto Condensed" panose="02000000000000000000" pitchFamily="2" charset="0"/>
            </a:endParaRPr>
          </a:p>
          <a:p>
            <a:pPr marL="0" indent="0">
              <a:buNone/>
            </a:pPr>
            <a:r>
              <a:rPr lang="en-US" sz="2000" b="1" dirty="0" smtClean="0">
                <a:latin typeface="RobotoCondensed-Regular"/>
                <a:ea typeface="Roboto Condensed" panose="02000000000000000000" pitchFamily="2" charset="0"/>
              </a:rPr>
              <a:t>Active Duty</a:t>
            </a:r>
            <a:endParaRPr lang="en-US" sz="2000" b="1" dirty="0">
              <a:latin typeface="RobotoCondensed-Regular"/>
              <a:ea typeface="Roboto Condensed" panose="02000000000000000000" pitchFamily="2" charset="0"/>
            </a:endParaRPr>
          </a:p>
          <a:p>
            <a:r>
              <a:rPr lang="en-US" sz="2000" dirty="0" smtClean="0">
                <a:latin typeface="RobotoCondensed-Regular"/>
                <a:ea typeface="Roboto Condensed" panose="02000000000000000000" pitchFamily="2" charset="0"/>
              </a:rPr>
              <a:t>LCDR </a:t>
            </a:r>
            <a:r>
              <a:rPr lang="en-US" sz="2000" dirty="0">
                <a:latin typeface="RobotoCondensed-Regular"/>
                <a:ea typeface="Roboto Condensed" panose="02000000000000000000" pitchFamily="2" charset="0"/>
              </a:rPr>
              <a:t>Nikita </a:t>
            </a:r>
            <a:r>
              <a:rPr lang="en-US" sz="2000" dirty="0" smtClean="0">
                <a:latin typeface="RobotoCondensed-Regular"/>
                <a:ea typeface="Roboto Condensed" panose="02000000000000000000" pitchFamily="2" charset="0"/>
              </a:rPr>
              <a:t>Taylor </a:t>
            </a:r>
            <a:r>
              <a:rPr lang="en-US" sz="2000" dirty="0" smtClean="0">
                <a:latin typeface="RobotoCondensed-Regular"/>
                <a:ea typeface="Roboto Condensed" panose="02000000000000000000" pitchFamily="2" charset="0"/>
              </a:rPr>
              <a:t>	</a:t>
            </a:r>
            <a:r>
              <a:rPr lang="en-US" sz="2000" dirty="0" smtClean="0">
                <a:latin typeface="RobotoCondensed-Regular"/>
                <a:ea typeface="Roboto Condensed" panose="02000000000000000000" pitchFamily="2" charset="0"/>
              </a:rPr>
              <a:t>	PXO</a:t>
            </a:r>
            <a:r>
              <a:rPr lang="en-US" sz="2000" dirty="0" smtClean="0">
                <a:latin typeface="RobotoCondensed-Regular"/>
                <a:ea typeface="Roboto Condensed" panose="02000000000000000000" pitchFamily="2" charset="0"/>
              </a:rPr>
              <a:t>, TSC SD, 1200</a:t>
            </a:r>
            <a:r>
              <a:rPr lang="en-US" sz="2000" dirty="0">
                <a:latin typeface="RobotoCondensed-Regular"/>
                <a:ea typeface="Roboto Condensed" panose="02000000000000000000" pitchFamily="2" charset="0"/>
              </a:rPr>
              <a:t>		</a:t>
            </a:r>
          </a:p>
          <a:p>
            <a:r>
              <a:rPr lang="en-US" sz="2000" dirty="0" smtClean="0">
                <a:latin typeface="RobotoCondensed-Regular"/>
                <a:ea typeface="Roboto Condensed" panose="02000000000000000000" pitchFamily="2" charset="0"/>
              </a:rPr>
              <a:t>LCDR </a:t>
            </a:r>
            <a:r>
              <a:rPr lang="en-US" sz="2000" dirty="0">
                <a:latin typeface="RobotoCondensed-Regular"/>
                <a:ea typeface="Roboto Condensed" panose="02000000000000000000" pitchFamily="2" charset="0"/>
              </a:rPr>
              <a:t>Twyla </a:t>
            </a:r>
            <a:r>
              <a:rPr lang="en-US" sz="2000" dirty="0" smtClean="0">
                <a:latin typeface="RobotoCondensed-Regular"/>
                <a:ea typeface="Roboto Condensed" panose="02000000000000000000" pitchFamily="2" charset="0"/>
              </a:rPr>
              <a:t>Arbuckle </a:t>
            </a:r>
            <a:r>
              <a:rPr lang="en-US" sz="2000" dirty="0" smtClean="0">
                <a:latin typeface="RobotoCondensed-Regular"/>
                <a:ea typeface="Roboto Condensed" panose="02000000000000000000" pitchFamily="2" charset="0"/>
              </a:rPr>
              <a:t>	Officer Programs Officer</a:t>
            </a:r>
            <a:r>
              <a:rPr lang="en-US" sz="2000" dirty="0">
                <a:latin typeface="RobotoCondensed-Regular"/>
                <a:ea typeface="Roboto Condensed" panose="02000000000000000000" pitchFamily="2" charset="0"/>
              </a:rPr>
              <a:t>, NTAG SW, </a:t>
            </a:r>
            <a:r>
              <a:rPr lang="en-US" sz="2000" dirty="0" smtClean="0">
                <a:latin typeface="RobotoCondensed-Regular"/>
                <a:ea typeface="Roboto Condensed" panose="02000000000000000000" pitchFamily="2" charset="0"/>
              </a:rPr>
              <a:t>1200</a:t>
            </a:r>
          </a:p>
          <a:p>
            <a:r>
              <a:rPr lang="en-US" sz="2000" dirty="0" smtClean="0">
                <a:latin typeface="RobotoCondensed-Regular"/>
                <a:ea typeface="Roboto Condensed" panose="02000000000000000000" pitchFamily="2" charset="0"/>
              </a:rPr>
              <a:t>LTJG Kali </a:t>
            </a:r>
            <a:r>
              <a:rPr lang="en-US" sz="2000" dirty="0" smtClean="0">
                <a:latin typeface="RobotoCondensed-Regular"/>
                <a:ea typeface="Roboto Condensed" panose="02000000000000000000" pitchFamily="2" charset="0"/>
              </a:rPr>
              <a:t>Palomarez	 </a:t>
            </a:r>
            <a:r>
              <a:rPr lang="en-US" sz="2000" dirty="0" smtClean="0">
                <a:latin typeface="RobotoCondensed-Regular"/>
                <a:ea typeface="Roboto Condensed" panose="02000000000000000000" pitchFamily="2" charset="0"/>
              </a:rPr>
              <a:t>	Officer Recruiter, NORS Santee, 1200</a:t>
            </a:r>
          </a:p>
          <a:p>
            <a:endParaRPr lang="en-US" sz="2000" dirty="0" smtClean="0">
              <a:latin typeface="RobotoCondensed-Regular"/>
              <a:ea typeface="Roboto Condensed" panose="02000000000000000000" pitchFamily="2" charset="0"/>
            </a:endParaRPr>
          </a:p>
          <a:p>
            <a:pPr marL="0" indent="0">
              <a:buNone/>
            </a:pPr>
            <a:r>
              <a:rPr lang="en-US" sz="2000" b="1" dirty="0" smtClean="0">
                <a:latin typeface="RobotoCondensed-Regular"/>
                <a:ea typeface="Roboto Condensed" panose="02000000000000000000" pitchFamily="2" charset="0"/>
              </a:rPr>
              <a:t>Reservists</a:t>
            </a:r>
          </a:p>
          <a:p>
            <a:r>
              <a:rPr lang="en-US" sz="2000" dirty="0" smtClean="0">
                <a:latin typeface="RobotoCondensed-Regular"/>
                <a:ea typeface="Roboto Condensed" panose="02000000000000000000" pitchFamily="2" charset="0"/>
              </a:rPr>
              <a:t>LT Jude </a:t>
            </a:r>
            <a:r>
              <a:rPr lang="en-US" sz="2000" dirty="0" smtClean="0">
                <a:latin typeface="RobotoCondensed-Regular"/>
                <a:ea typeface="Roboto Condensed" panose="02000000000000000000" pitchFamily="2" charset="0"/>
              </a:rPr>
              <a:t>Rosario </a:t>
            </a:r>
            <a:r>
              <a:rPr lang="en-US" sz="2000" dirty="0" smtClean="0">
                <a:latin typeface="RobotoCondensed-Regular"/>
                <a:ea typeface="Roboto Condensed" panose="02000000000000000000" pitchFamily="2" charset="0"/>
              </a:rPr>
              <a:t>		Officer in Charge of Reserve Recruiting, NRRC Area West, 2305</a:t>
            </a:r>
            <a:endParaRPr lang="en-US" sz="2000" dirty="0">
              <a:latin typeface="RobotoCondensed-Regular"/>
              <a:ea typeface="Roboto Condensed" panose="02000000000000000000" pitchFamily="2" charset="0"/>
            </a:endParaRPr>
          </a:p>
          <a:p>
            <a:r>
              <a:rPr lang="en-US" sz="2000" dirty="0" smtClean="0">
                <a:latin typeface="RobotoCondensed-Regular"/>
                <a:ea typeface="Roboto Condensed" panose="02000000000000000000" pitchFamily="2" charset="0"/>
              </a:rPr>
              <a:t>LTJG </a:t>
            </a:r>
            <a:r>
              <a:rPr lang="en-US" sz="2000" dirty="0">
                <a:latin typeface="RobotoCondensed-Regular"/>
                <a:ea typeface="Roboto Condensed" panose="02000000000000000000" pitchFamily="2" charset="0"/>
              </a:rPr>
              <a:t>Marcia </a:t>
            </a:r>
            <a:r>
              <a:rPr lang="en-US" sz="2000" dirty="0" smtClean="0">
                <a:latin typeface="RobotoCondensed-Regular"/>
                <a:ea typeface="Roboto Condensed" panose="02000000000000000000" pitchFamily="2" charset="0"/>
              </a:rPr>
              <a:t>Villavicencio </a:t>
            </a:r>
            <a:r>
              <a:rPr lang="en-US" sz="2000" dirty="0" smtClean="0">
                <a:latin typeface="RobotoCondensed-Regular"/>
                <a:ea typeface="Roboto Condensed" panose="02000000000000000000" pitchFamily="2" charset="0"/>
              </a:rPr>
              <a:t>	NRRC Area West, Direct Commission Officer, 6415</a:t>
            </a:r>
            <a:endParaRPr lang="en-US" sz="2000" dirty="0">
              <a:latin typeface="RobotoCondensed-Regular"/>
              <a:ea typeface="Roboto Condensed" panose="02000000000000000000" pitchFamily="2" charset="0"/>
            </a:endParaRPr>
          </a:p>
          <a:p>
            <a:endParaRPr lang="en-US" dirty="0"/>
          </a:p>
        </p:txBody>
      </p:sp>
    </p:spTree>
    <p:extLst>
      <p:ext uri="{BB962C8B-B14F-4D97-AF65-F5344CB8AC3E}">
        <p14:creationId xmlns:p14="http://schemas.microsoft.com/office/powerpoint/2010/main" val="3886786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5EC3EE-62A9-804E-A575-9FD9FC4D7E3D}"/>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A picture containing person, group, indoor, posing&#10;&#10;Description automatically generated">
            <a:extLst>
              <a:ext uri="{FF2B5EF4-FFF2-40B4-BE49-F238E27FC236}">
                <a16:creationId xmlns:a16="http://schemas.microsoft.com/office/drawing/2014/main" id="{69C90443-1EEC-EC50-11EF-661A94536E5C}"/>
              </a:ext>
            </a:extLst>
          </p:cNvPr>
          <p:cNvPicPr>
            <a:picLocks noChangeAspect="1"/>
          </p:cNvPicPr>
          <p:nvPr/>
        </p:nvPicPr>
        <p:blipFill>
          <a:blip r:embed="rId4"/>
          <a:stretch>
            <a:fillRect/>
          </a:stretch>
        </p:blipFill>
        <p:spPr>
          <a:xfrm>
            <a:off x="1769806" y="0"/>
            <a:ext cx="9144000" cy="6858000"/>
          </a:xfrm>
          <a:prstGeom prst="rect">
            <a:avLst/>
          </a:prstGeom>
        </p:spPr>
      </p:pic>
      <p:sp>
        <p:nvSpPr>
          <p:cNvPr id="6" name="TextBox 5">
            <a:extLst>
              <a:ext uri="{FF2B5EF4-FFF2-40B4-BE49-F238E27FC236}">
                <a16:creationId xmlns:a16="http://schemas.microsoft.com/office/drawing/2014/main" id="{48F50CA9-400E-6347-9ED4-5F92FBFB4586}"/>
              </a:ext>
            </a:extLst>
          </p:cNvPr>
          <p:cNvSpPr txBox="1"/>
          <p:nvPr/>
        </p:nvSpPr>
        <p:spPr>
          <a:xfrm>
            <a:off x="245806" y="5910778"/>
            <a:ext cx="12192000" cy="1107996"/>
          </a:xfrm>
          <a:prstGeom prst="rect">
            <a:avLst/>
          </a:prstGeom>
          <a:noFill/>
        </p:spPr>
        <p:txBody>
          <a:bodyPr wrap="square" rtlCol="0">
            <a:spAutoFit/>
          </a:bodyPr>
          <a:lstStyle/>
          <a:p>
            <a:pPr algn="ctr"/>
            <a:r>
              <a:rPr lang="en-US" sz="6600" dirty="0">
                <a:latin typeface="Liberator" pitchFamily="2" charset="0"/>
              </a:rPr>
              <a:t>Questions?</a:t>
            </a:r>
          </a:p>
        </p:txBody>
      </p:sp>
      <p:cxnSp>
        <p:nvCxnSpPr>
          <p:cNvPr id="9" name="Straight Connector 8">
            <a:extLst>
              <a:ext uri="{FF2B5EF4-FFF2-40B4-BE49-F238E27FC236}">
                <a16:creationId xmlns:a16="http://schemas.microsoft.com/office/drawing/2014/main" id="{BEA12DC3-C882-3841-AA24-FBB145BFFD7C}"/>
              </a:ext>
            </a:extLst>
          </p:cNvPr>
          <p:cNvCxnSpPr>
            <a:cxnSpLocks/>
          </p:cNvCxnSpPr>
          <p:nvPr/>
        </p:nvCxnSpPr>
        <p:spPr>
          <a:xfrm>
            <a:off x="3940404" y="2679816"/>
            <a:ext cx="4308050" cy="0"/>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2997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1611085" y="1318715"/>
            <a:ext cx="9144000" cy="5273675"/>
          </a:xfrm>
        </p:spPr>
        <p:txBody>
          <a:bodyPr vert="horz" lIns="91440" tIns="45720" rIns="182880" bIns="45720" rtlCol="0">
            <a:normAutofit/>
          </a:bodyPr>
          <a:lstStyle/>
          <a:p>
            <a:pPr marL="169863" indent="0">
              <a:spcBef>
                <a:spcPts val="230"/>
              </a:spcBef>
              <a:buNone/>
            </a:pPr>
            <a:r>
              <a:rPr lang="en-US" sz="1600" u="sng" dirty="0">
                <a:latin typeface="Arial" charset="0"/>
              </a:rPr>
              <a:t>Sustained superior performance </a:t>
            </a:r>
            <a:r>
              <a:rPr lang="en-US" sz="1600" dirty="0">
                <a:latin typeface="Arial" charset="0"/>
              </a:rPr>
              <a:t>in positions of </a:t>
            </a:r>
            <a:r>
              <a:rPr lang="en-US" sz="1600" u="sng" dirty="0">
                <a:latin typeface="Arial" charset="0"/>
              </a:rPr>
              <a:t>increased responsibility, complexity, and judgement</a:t>
            </a:r>
            <a:r>
              <a:rPr lang="en-US" sz="1600" dirty="0">
                <a:latin typeface="Arial" charset="0"/>
              </a:rPr>
              <a:t> should be the </a:t>
            </a:r>
            <a:r>
              <a:rPr lang="en-US" sz="1600" u="sng" dirty="0">
                <a:latin typeface="Arial" charset="0"/>
              </a:rPr>
              <a:t>primary consideration </a:t>
            </a:r>
            <a:r>
              <a:rPr lang="en-US" sz="1600" dirty="0">
                <a:latin typeface="Arial" charset="0"/>
              </a:rPr>
              <a:t>for Merit Reorder.</a:t>
            </a:r>
          </a:p>
          <a:p>
            <a:pPr marL="169863" indent="0">
              <a:spcBef>
                <a:spcPts val="230"/>
              </a:spcBef>
              <a:buNone/>
            </a:pPr>
            <a:endParaRPr lang="en-US" sz="800" dirty="0">
              <a:latin typeface="Arial" charset="0"/>
            </a:endParaRPr>
          </a:p>
          <a:p>
            <a:pPr marL="341313" indent="-171450">
              <a:spcBef>
                <a:spcPts val="230"/>
              </a:spcBef>
            </a:pPr>
            <a:r>
              <a:rPr lang="en-US" sz="1350" dirty="0">
                <a:latin typeface="Arial" charset="0"/>
              </a:rPr>
              <a:t>Valued achievements prior to </a:t>
            </a:r>
            <a:r>
              <a:rPr lang="en-US" sz="1350" b="1" dirty="0" smtClean="0">
                <a:latin typeface="Arial" charset="0"/>
              </a:rPr>
              <a:t>LIEUTENANT COMMANDER</a:t>
            </a:r>
            <a:endParaRPr lang="en-US" sz="1350" b="1" dirty="0">
              <a:latin typeface="Arial" charset="0"/>
              <a:cs typeface="Times New Roman" pitchFamily="18" charset="0"/>
            </a:endParaRP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Top recognized performer in source community and/or subsequent HR tour(s)</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Meets one or more HR community competency skill requirements identified in convening order</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Professional Certification including PHR, SPHR, GPHR, CPT, CPLP, CDFM, CDFM-A</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Completion of Master’s degree in HR related subspecialty including Operations Analysis, Manpower Systems Analysis, Financial Management, Education and Training Management, or civilian equivalent (3210P, 3130P, 3150P, 311XP, 3XXXP)</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Command eligible (2D1)</a:t>
            </a:r>
          </a:p>
          <a:p>
            <a:pPr marL="341313" indent="-171450">
              <a:spcBef>
                <a:spcPts val="230"/>
              </a:spcBef>
            </a:pPr>
            <a:r>
              <a:rPr lang="en-US" sz="1350" dirty="0">
                <a:latin typeface="Arial" charset="0"/>
              </a:rPr>
              <a:t>Valued achievements prior to </a:t>
            </a:r>
            <a:r>
              <a:rPr lang="en-US" sz="1350" b="1" dirty="0">
                <a:latin typeface="Arial" charset="0"/>
              </a:rPr>
              <a:t>COMMANDER</a:t>
            </a:r>
            <a:endParaRPr lang="en-US" sz="1350" b="1" dirty="0">
              <a:latin typeface="Arial" charset="0"/>
              <a:cs typeface="Times New Roman" pitchFamily="18" charset="0"/>
            </a:endParaRP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Top recognized performer across all assignments, especially </a:t>
            </a:r>
            <a:r>
              <a:rPr lang="en-US" sz="1400" dirty="0">
                <a:latin typeface="Arial" charset="0"/>
                <a:cs typeface="Times New Roman" pitchFamily="18" charset="0"/>
              </a:rPr>
              <a:t>LCDR HR Command / Leadership / Sea Screened tour (CO/XO/OIC/Sea Duty) </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Command eligible or qualified (AQD: 2D1/2D2)</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Meets one or more HR community competency skill requirements identified in convening order </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Documented depth of experience (3 or more tours) within at least one HR career track (FD, FM, FR2)</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HR PROVEN subspecialty (Q/R suffix): (321X, 3130, 3150, 311X)</a:t>
            </a:r>
          </a:p>
          <a:p>
            <a:pPr marL="341313" indent="-171450">
              <a:spcBef>
                <a:spcPts val="230"/>
              </a:spcBef>
            </a:pPr>
            <a:r>
              <a:rPr lang="en-US" sz="1350" dirty="0">
                <a:latin typeface="Arial" charset="0"/>
              </a:rPr>
              <a:t>Valued achievements prior to </a:t>
            </a:r>
            <a:r>
              <a:rPr lang="en-US" sz="1350" b="1" dirty="0">
                <a:latin typeface="Arial" charset="0"/>
              </a:rPr>
              <a:t>CAPTAIN</a:t>
            </a:r>
            <a:endParaRPr lang="en-US" sz="1350" b="1" dirty="0">
              <a:latin typeface="Arial" charset="0"/>
              <a:cs typeface="Times New Roman" pitchFamily="18" charset="0"/>
            </a:endParaRP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Top recognized performer across all assignments, especially CDR </a:t>
            </a:r>
            <a:r>
              <a:rPr lang="en-US" sz="1400" dirty="0">
                <a:latin typeface="Arial" charset="0"/>
                <a:cs typeface="Times New Roman" pitchFamily="18" charset="0"/>
              </a:rPr>
              <a:t>HR Command / Leadership Screen (CO/XO/OIC) tour </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Meets one or more HR community competency skill requirements identified in convening order </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Documented successful completion of O-6 command eligibility (AQD: RLC)</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Fleet N1/TYCOM/HQ/Major staff experience</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Documented depth of experience (4 or more tours) within at least one HR career track (FD, FM, FR2)</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Diverse HR subspecialty experience, with at least one PROVEN (Q/R suffix): (321X, 3130, 3150, 311X)</a:t>
            </a:r>
          </a:p>
          <a:p>
            <a:pPr marL="687388" lvl="1" indent="-230188">
              <a:lnSpc>
                <a:spcPct val="80000"/>
              </a:lnSpc>
              <a:spcBef>
                <a:spcPts val="230"/>
              </a:spcBef>
              <a:buFont typeface="Wingdings" pitchFamily="2" charset="2"/>
              <a:buChar char="Ø"/>
            </a:pPr>
            <a:r>
              <a:rPr lang="en-US" sz="1350" dirty="0">
                <a:latin typeface="Arial" charset="0"/>
                <a:cs typeface="Times New Roman" pitchFamily="18" charset="0"/>
              </a:rPr>
              <a:t>JQO</a:t>
            </a:r>
          </a:p>
          <a:p>
            <a:pPr marL="687388" lvl="1" indent="-230188">
              <a:lnSpc>
                <a:spcPct val="80000"/>
              </a:lnSpc>
              <a:buFont typeface="Wingdings" pitchFamily="2" charset="2"/>
              <a:buChar char="Ø"/>
            </a:pPr>
            <a:endParaRPr lang="en-US" sz="1350" dirty="0">
              <a:latin typeface="Arial" charset="0"/>
              <a:cs typeface="Times New Roman" pitchFamily="18" charset="0"/>
            </a:endParaRPr>
          </a:p>
        </p:txBody>
      </p:sp>
      <p:sp>
        <p:nvSpPr>
          <p:cNvPr id="3075" name="Rectangle 4"/>
          <p:cNvSpPr>
            <a:spLocks noChangeArrowheads="1"/>
          </p:cNvSpPr>
          <p:nvPr/>
        </p:nvSpPr>
        <p:spPr bwMode="auto">
          <a:xfrm>
            <a:off x="1524000" y="152401"/>
            <a:ext cx="9144000" cy="830997"/>
          </a:xfrm>
          <a:prstGeom prst="rect">
            <a:avLst/>
          </a:prstGeom>
          <a:noFill/>
          <a:ln w="9525">
            <a:noFill/>
            <a:miter lim="800000"/>
            <a:headEnd/>
            <a:tailEnd/>
          </a:ln>
        </p:spPr>
        <p:txBody>
          <a:bodyPr wrap="square" lIns="0" tIns="0" rIns="0" bIns="0">
            <a:spAutoFit/>
          </a:bodyPr>
          <a:lstStyle/>
          <a:p>
            <a:pPr lvl="0" algn="ctr" eaLnBrk="0" hangingPunct="0">
              <a:defRPr/>
            </a:pPr>
            <a:r>
              <a:rPr lang="en-US" sz="3200" b="1" dirty="0">
                <a:solidFill>
                  <a:srgbClr val="00006C"/>
                </a:solidFill>
                <a:latin typeface="Arial"/>
              </a:rPr>
              <a:t>Human Resources Officer</a:t>
            </a:r>
            <a:br>
              <a:rPr lang="en-US" sz="3200" b="1" dirty="0">
                <a:solidFill>
                  <a:srgbClr val="00006C"/>
                </a:solidFill>
                <a:latin typeface="Arial"/>
              </a:rPr>
            </a:br>
            <a:r>
              <a:rPr lang="en-US" sz="2000" b="1" dirty="0" smtClean="0">
                <a:solidFill>
                  <a:srgbClr val="00006C"/>
                </a:solidFill>
              </a:rPr>
              <a:t>FY23 AC </a:t>
            </a:r>
            <a:r>
              <a:rPr lang="en-US" sz="2000" b="1" i="1" dirty="0">
                <a:solidFill>
                  <a:srgbClr val="00006C"/>
                </a:solidFill>
                <a:latin typeface="Arial"/>
              </a:rPr>
              <a:t>Merit Reorder Considerations</a:t>
            </a:r>
          </a:p>
        </p:txBody>
      </p:sp>
      <p:sp>
        <p:nvSpPr>
          <p:cNvPr id="5" name="Slide Number Placeholder 3"/>
          <p:cNvSpPr>
            <a:spLocks noGrp="1"/>
          </p:cNvSpPr>
          <p:nvPr>
            <p:ph type="sldNum" sz="quarter" idx="4294967295"/>
          </p:nvPr>
        </p:nvSpPr>
        <p:spPr>
          <a:xfrm>
            <a:off x="9905997" y="6617253"/>
            <a:ext cx="533400" cy="240748"/>
          </a:xfrm>
        </p:spPr>
        <p:txBody>
          <a:bodyPr/>
          <a:lstStyle/>
          <a:p>
            <a:pPr>
              <a:defRPr/>
            </a:pPr>
            <a:fld id="{404AB8AB-3EBC-43BA-8934-64629AF21890}" type="slidenum">
              <a:rPr lang="en-US" sz="1000">
                <a:solidFill>
                  <a:prstClr val="black"/>
                </a:solidFill>
                <a:latin typeface="Arial"/>
              </a:rPr>
              <a:pPr>
                <a:defRPr/>
              </a:pPr>
              <a:t>33</a:t>
            </a:fld>
            <a:endParaRPr lang="en-US" sz="1000" dirty="0">
              <a:solidFill>
                <a:prstClr val="black"/>
              </a:solidFill>
              <a:latin typeface="Arial"/>
            </a:endParaRPr>
          </a:p>
        </p:txBody>
      </p:sp>
    </p:spTree>
    <p:extLst>
      <p:ext uri="{BB962C8B-B14F-4D97-AF65-F5344CB8AC3E}">
        <p14:creationId xmlns:p14="http://schemas.microsoft.com/office/powerpoint/2010/main" val="272922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039151CC-034A-A823-3D73-283B3B0F5C3A}"/>
              </a:ext>
            </a:extLst>
          </p:cNvPr>
          <p:cNvPicPr>
            <a:picLocks noChangeAspect="1"/>
          </p:cNvPicPr>
          <p:nvPr/>
        </p:nvPicPr>
        <p:blipFill>
          <a:blip r:embed="rId2"/>
          <a:stretch>
            <a:fillRect/>
          </a:stretch>
        </p:blipFill>
        <p:spPr>
          <a:xfrm>
            <a:off x="0" y="-76611"/>
            <a:ext cx="12234132" cy="6861883"/>
          </a:xfrm>
          <a:prstGeom prst="rect">
            <a:avLst/>
          </a:prstGeom>
        </p:spPr>
      </p:pic>
      <p:sp>
        <p:nvSpPr>
          <p:cNvPr id="5" name="Title 1"/>
          <p:cNvSpPr txBox="1">
            <a:spLocks/>
          </p:cNvSpPr>
          <p:nvPr/>
        </p:nvSpPr>
        <p:spPr>
          <a:xfrm>
            <a:off x="1524000" y="304800"/>
            <a:ext cx="9144000" cy="990600"/>
          </a:xfrm>
          <a:prstGeom prst="rect">
            <a:avLst/>
          </a:prstGeom>
        </p:spPr>
        <p:txBody>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charset="0"/>
                <a:cs typeface="Arial" charset="0"/>
              </a:defRPr>
            </a:lvl2pPr>
            <a:lvl3pPr algn="ctr" rtl="0" eaLnBrk="0" fontAlgn="base" hangingPunct="0">
              <a:spcBef>
                <a:spcPct val="0"/>
              </a:spcBef>
              <a:spcAft>
                <a:spcPct val="0"/>
              </a:spcAft>
              <a:defRPr sz="3200" b="1">
                <a:solidFill>
                  <a:schemeClr val="accent2"/>
                </a:solidFill>
                <a:latin typeface="Arial" charset="0"/>
                <a:cs typeface="Arial" charset="0"/>
              </a:defRPr>
            </a:lvl3pPr>
            <a:lvl4pPr algn="ctr" rtl="0" eaLnBrk="0" fontAlgn="base" hangingPunct="0">
              <a:spcBef>
                <a:spcPct val="0"/>
              </a:spcBef>
              <a:spcAft>
                <a:spcPct val="0"/>
              </a:spcAft>
              <a:defRPr sz="3200" b="1">
                <a:solidFill>
                  <a:schemeClr val="accent2"/>
                </a:solidFill>
                <a:latin typeface="Arial" charset="0"/>
                <a:cs typeface="Arial" charset="0"/>
              </a:defRPr>
            </a:lvl4pPr>
            <a:lvl5pPr algn="ctr" rtl="0" eaLnBrk="0" fontAlgn="base" hangingPunct="0">
              <a:spcBef>
                <a:spcPct val="0"/>
              </a:spcBef>
              <a:spcAft>
                <a:spcPct val="0"/>
              </a:spcAft>
              <a:defRPr sz="3200" b="1">
                <a:solidFill>
                  <a:schemeClr val="accent2"/>
                </a:solidFill>
                <a:latin typeface="Arial" charset="0"/>
                <a:cs typeface="Arial" charset="0"/>
              </a:defRPr>
            </a:lvl5pPr>
            <a:lvl6pPr marL="457200" algn="ctr" rtl="0" fontAlgn="base">
              <a:spcBef>
                <a:spcPct val="0"/>
              </a:spcBef>
              <a:spcAft>
                <a:spcPct val="0"/>
              </a:spcAft>
              <a:defRPr sz="3200" b="1">
                <a:solidFill>
                  <a:schemeClr val="accent2"/>
                </a:solidFill>
                <a:latin typeface="Arial" charset="0"/>
                <a:cs typeface="Arial" charset="0"/>
              </a:defRPr>
            </a:lvl6pPr>
            <a:lvl7pPr marL="914400" algn="ctr" rtl="0" fontAlgn="base">
              <a:spcBef>
                <a:spcPct val="0"/>
              </a:spcBef>
              <a:spcAft>
                <a:spcPct val="0"/>
              </a:spcAft>
              <a:defRPr sz="3200" b="1">
                <a:solidFill>
                  <a:schemeClr val="accent2"/>
                </a:solidFill>
                <a:latin typeface="Arial" charset="0"/>
                <a:cs typeface="Arial" charset="0"/>
              </a:defRPr>
            </a:lvl7pPr>
            <a:lvl8pPr marL="1371600" algn="ctr" rtl="0" fontAlgn="base">
              <a:spcBef>
                <a:spcPct val="0"/>
              </a:spcBef>
              <a:spcAft>
                <a:spcPct val="0"/>
              </a:spcAft>
              <a:defRPr sz="3200" b="1">
                <a:solidFill>
                  <a:schemeClr val="accent2"/>
                </a:solidFill>
                <a:latin typeface="Arial" charset="0"/>
                <a:cs typeface="Arial" charset="0"/>
              </a:defRPr>
            </a:lvl8pPr>
            <a:lvl9pPr marL="1828800" algn="ctr" rtl="0" fontAlgn="base">
              <a:spcBef>
                <a:spcPct val="0"/>
              </a:spcBef>
              <a:spcAft>
                <a:spcPct val="0"/>
              </a:spcAft>
              <a:defRPr sz="3200" b="1">
                <a:solidFill>
                  <a:schemeClr val="accent2"/>
                </a:solidFill>
                <a:latin typeface="Arial" charset="0"/>
                <a:cs typeface="Arial" charset="0"/>
              </a:defRPr>
            </a:lvl9pPr>
          </a:lstStyle>
          <a:p>
            <a:r>
              <a:rPr lang="en-US" sz="3600" dirty="0">
                <a:solidFill>
                  <a:srgbClr val="00006C"/>
                </a:solidFill>
              </a:rPr>
              <a:t>Career Track – Framework</a:t>
            </a:r>
            <a:endParaRPr lang="en-US" sz="3600" kern="0" dirty="0">
              <a:solidFill>
                <a:srgbClr val="00006C"/>
              </a:solidFill>
            </a:endParaRPr>
          </a:p>
        </p:txBody>
      </p:sp>
      <p:sp>
        <p:nvSpPr>
          <p:cNvPr id="2" name="Slide Number Placeholder 1"/>
          <p:cNvSpPr>
            <a:spLocks noGrp="1"/>
          </p:cNvSpPr>
          <p:nvPr>
            <p:ph type="sldNum" sz="quarter" idx="11"/>
          </p:nvPr>
        </p:nvSpPr>
        <p:spPr/>
        <p:txBody>
          <a:bodyPr/>
          <a:lstStyle/>
          <a:p>
            <a:pPr>
              <a:defRPr/>
            </a:pPr>
            <a:fld id="{DC2FABDD-C282-4170-ADD5-CA09DD897B01}" type="slidenum">
              <a:rPr lang="en-US" smtClean="0"/>
              <a:pPr>
                <a:defRPr/>
              </a:pPr>
              <a:t>34</a:t>
            </a:fld>
            <a:endParaRPr lang="en-US"/>
          </a:p>
        </p:txBody>
      </p:sp>
      <p:sp>
        <p:nvSpPr>
          <p:cNvPr id="8" name="AutoShape 44"/>
          <p:cNvSpPr>
            <a:spLocks noChangeArrowheads="1"/>
          </p:cNvSpPr>
          <p:nvPr/>
        </p:nvSpPr>
        <p:spPr bwMode="auto">
          <a:xfrm>
            <a:off x="2442302" y="3910257"/>
            <a:ext cx="1872614" cy="203255"/>
          </a:xfrm>
          <a:prstGeom prst="roundRect">
            <a:avLst>
              <a:gd name="adj" fmla="val 16667"/>
            </a:avLst>
          </a:prstGeom>
          <a:solidFill>
            <a:srgbClr val="FFFFFF">
              <a:lumMod val="85000"/>
            </a:srgbClr>
          </a:solidFill>
          <a:ln w="9525">
            <a:solidFill>
              <a:srgbClr val="000000"/>
            </a:solidFill>
            <a:round/>
            <a:headEnd/>
            <a:tailEnd/>
          </a:ln>
        </p:spPr>
        <p:txBody>
          <a:bodyPr wrap="none" lIns="0" rIns="0" anchor="ctr"/>
          <a:lstStyle/>
          <a:p>
            <a:pPr algn="ctr" eaLnBrk="0" fontAlgn="base" hangingPunct="0">
              <a:spcBef>
                <a:spcPct val="0"/>
              </a:spcBef>
              <a:spcAft>
                <a:spcPct val="0"/>
              </a:spcAft>
              <a:defRPr/>
            </a:pPr>
            <a:r>
              <a:rPr lang="en-US" sz="800" b="1" kern="0" dirty="0">
                <a:solidFill>
                  <a:srgbClr val="000000"/>
                </a:solidFill>
                <a:latin typeface="Arial"/>
                <a:cs typeface="Arial"/>
              </a:rPr>
              <a:t>EXISTING HR AQDs</a:t>
            </a:r>
          </a:p>
        </p:txBody>
      </p:sp>
      <p:sp>
        <p:nvSpPr>
          <p:cNvPr id="9" name="AutoShape 44"/>
          <p:cNvSpPr>
            <a:spLocks noChangeArrowheads="1"/>
          </p:cNvSpPr>
          <p:nvPr/>
        </p:nvSpPr>
        <p:spPr bwMode="auto">
          <a:xfrm>
            <a:off x="7642959" y="3851917"/>
            <a:ext cx="1264244" cy="166470"/>
          </a:xfrm>
          <a:prstGeom prst="roundRect">
            <a:avLst>
              <a:gd name="adj" fmla="val 16667"/>
            </a:avLst>
          </a:prstGeom>
          <a:solidFill>
            <a:srgbClr val="FFFFFF">
              <a:lumMod val="85000"/>
            </a:srgbClr>
          </a:solidFill>
          <a:ln w="9525">
            <a:solidFill>
              <a:srgbClr val="000000"/>
            </a:solidFill>
            <a:round/>
            <a:headEnd/>
            <a:tailEnd/>
          </a:ln>
        </p:spPr>
        <p:txBody>
          <a:bodyPr wrap="none" lIns="0" rIns="0" anchor="ctr"/>
          <a:lstStyle/>
          <a:p>
            <a:pPr algn="ctr" eaLnBrk="0" fontAlgn="base" hangingPunct="0">
              <a:spcBef>
                <a:spcPct val="0"/>
              </a:spcBef>
              <a:spcAft>
                <a:spcPct val="0"/>
              </a:spcAft>
              <a:defRPr/>
            </a:pPr>
            <a:r>
              <a:rPr lang="en-US" sz="800" b="1" kern="0" dirty="0">
                <a:solidFill>
                  <a:srgbClr val="000000"/>
                </a:solidFill>
                <a:latin typeface="Arial"/>
                <a:cs typeface="Arial"/>
              </a:rPr>
              <a:t>CAREER  TRACK CODES</a:t>
            </a:r>
          </a:p>
        </p:txBody>
      </p:sp>
      <p:sp>
        <p:nvSpPr>
          <p:cNvPr id="10" name="AutoShape 44"/>
          <p:cNvSpPr>
            <a:spLocks noChangeArrowheads="1"/>
          </p:cNvSpPr>
          <p:nvPr/>
        </p:nvSpPr>
        <p:spPr bwMode="auto">
          <a:xfrm>
            <a:off x="7462481" y="5126073"/>
            <a:ext cx="1875889" cy="161069"/>
          </a:xfrm>
          <a:prstGeom prst="roundRect">
            <a:avLst>
              <a:gd name="adj" fmla="val 16667"/>
            </a:avLst>
          </a:prstGeom>
          <a:solidFill>
            <a:srgbClr val="FFFFFF">
              <a:lumMod val="85000"/>
            </a:srgbClr>
          </a:solidFill>
          <a:ln w="9525">
            <a:solidFill>
              <a:srgbClr val="000000"/>
            </a:solidFill>
            <a:round/>
            <a:headEnd/>
            <a:tailEnd/>
          </a:ln>
        </p:spPr>
        <p:txBody>
          <a:bodyPr wrap="none" lIns="0" rIns="0" anchor="ctr"/>
          <a:lstStyle/>
          <a:p>
            <a:pPr algn="ctr" eaLnBrk="0" fontAlgn="base" hangingPunct="0">
              <a:spcBef>
                <a:spcPct val="0"/>
              </a:spcBef>
              <a:spcAft>
                <a:spcPct val="0"/>
              </a:spcAft>
              <a:defRPr/>
            </a:pPr>
            <a:r>
              <a:rPr lang="en-US" sz="800" b="1" kern="0" dirty="0">
                <a:solidFill>
                  <a:srgbClr val="000000"/>
                </a:solidFill>
                <a:latin typeface="Arial"/>
                <a:cs typeface="Arial"/>
              </a:rPr>
              <a:t>CAREER  DEVELOPMENT CODES</a:t>
            </a:r>
          </a:p>
        </p:txBody>
      </p:sp>
      <p:sp>
        <p:nvSpPr>
          <p:cNvPr id="11" name="Rectangle 10"/>
          <p:cNvSpPr/>
          <p:nvPr/>
        </p:nvSpPr>
        <p:spPr bwMode="auto">
          <a:xfrm>
            <a:off x="1678149" y="3757575"/>
            <a:ext cx="8827856" cy="2473815"/>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kern="0">
              <a:solidFill>
                <a:srgbClr val="000000"/>
              </a:solidFill>
              <a:latin typeface="Arial"/>
              <a:cs typeface="Arial"/>
            </a:endParaRPr>
          </a:p>
        </p:txBody>
      </p:sp>
      <p:graphicFrame>
        <p:nvGraphicFramePr>
          <p:cNvPr id="12" name="Table 11"/>
          <p:cNvGraphicFramePr>
            <a:graphicFrameLocks noGrp="1"/>
          </p:cNvGraphicFramePr>
          <p:nvPr/>
        </p:nvGraphicFramePr>
        <p:xfrm>
          <a:off x="1768363" y="4151575"/>
          <a:ext cx="3220495" cy="634172"/>
        </p:xfrm>
        <a:graphic>
          <a:graphicData uri="http://schemas.openxmlformats.org/drawingml/2006/table">
            <a:tbl>
              <a:tblPr firstRow="1" bandRow="1"/>
              <a:tblGrid>
                <a:gridCol w="433011">
                  <a:extLst>
                    <a:ext uri="{9D8B030D-6E8A-4147-A177-3AD203B41FA5}">
                      <a16:colId xmlns:a16="http://schemas.microsoft.com/office/drawing/2014/main" val="853604891"/>
                    </a:ext>
                  </a:extLst>
                </a:gridCol>
                <a:gridCol w="1189622">
                  <a:extLst>
                    <a:ext uri="{9D8B030D-6E8A-4147-A177-3AD203B41FA5}">
                      <a16:colId xmlns:a16="http://schemas.microsoft.com/office/drawing/2014/main" val="3025653506"/>
                    </a:ext>
                  </a:extLst>
                </a:gridCol>
                <a:gridCol w="461638">
                  <a:extLst>
                    <a:ext uri="{9D8B030D-6E8A-4147-A177-3AD203B41FA5}">
                      <a16:colId xmlns:a16="http://schemas.microsoft.com/office/drawing/2014/main" val="1864935686"/>
                    </a:ext>
                  </a:extLst>
                </a:gridCol>
                <a:gridCol w="1136224">
                  <a:extLst>
                    <a:ext uri="{9D8B030D-6E8A-4147-A177-3AD203B41FA5}">
                      <a16:colId xmlns:a16="http://schemas.microsoft.com/office/drawing/2014/main" val="1947795507"/>
                    </a:ext>
                  </a:extLst>
                </a:gridCol>
              </a:tblGrid>
              <a:tr h="158543">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en-US" sz="800" b="1" dirty="0">
                          <a:solidFill>
                            <a:schemeClr val="tx1"/>
                          </a:solidFill>
                        </a:rPr>
                        <a:t>RA1-4</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en-US" sz="800" b="1" dirty="0">
                          <a:solidFill>
                            <a:schemeClr val="tx1"/>
                          </a:solidFill>
                        </a:rPr>
                        <a:t>PHR/SPHR/GPHR/CPT</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en-US" sz="800" b="1" dirty="0">
                          <a:solidFill>
                            <a:schemeClr val="tx1"/>
                          </a:solidFill>
                        </a:rPr>
                        <a:t>RDX</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en-US" sz="800" b="1" dirty="0">
                          <a:solidFill>
                            <a:schemeClr val="tx1"/>
                          </a:solidFill>
                        </a:rPr>
                        <a:t>Development</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978463884"/>
                  </a:ext>
                </a:extLst>
              </a:tr>
              <a:tr h="15854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800" b="1" dirty="0">
                          <a:solidFill>
                            <a:schemeClr val="tx1"/>
                          </a:solidFill>
                        </a:rPr>
                        <a:t>RB4-6</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800" b="1" dirty="0">
                          <a:solidFill>
                            <a:schemeClr val="tx1"/>
                          </a:solidFill>
                        </a:rPr>
                        <a:t>HR Milestone</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800" b="1" dirty="0">
                          <a:solidFill>
                            <a:schemeClr val="tx1"/>
                          </a:solidFill>
                        </a:rPr>
                        <a:t>REX</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800" b="1" dirty="0">
                          <a:solidFill>
                            <a:schemeClr val="tx1"/>
                          </a:solidFill>
                        </a:rPr>
                        <a:t>Management</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622348311"/>
                  </a:ext>
                </a:extLst>
              </a:tr>
              <a:tr h="15854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800" b="1" dirty="0">
                          <a:solidFill>
                            <a:schemeClr val="tx1"/>
                          </a:solidFill>
                        </a:rPr>
                        <a:t>RC4-6</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800" b="1" dirty="0">
                          <a:solidFill>
                            <a:schemeClr val="tx1"/>
                          </a:solidFill>
                        </a:rPr>
                        <a:t>HR Post-MS</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800" b="1" dirty="0">
                          <a:solidFill>
                            <a:schemeClr val="tx1"/>
                          </a:solidFill>
                        </a:rPr>
                        <a:t>RFX</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800" b="1" dirty="0">
                          <a:solidFill>
                            <a:schemeClr val="tx1"/>
                          </a:solidFill>
                        </a:rPr>
                        <a:t>Recruiting</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4157110046"/>
                  </a:ext>
                </a:extLst>
              </a:tr>
              <a:tr h="15854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sz="800" b="1" dirty="0">
                        <a:solidFill>
                          <a:schemeClr val="tx1"/>
                        </a:solidFill>
                      </a:endParaRP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sz="800" b="1" dirty="0">
                        <a:solidFill>
                          <a:schemeClr val="tx1"/>
                        </a:solidFill>
                      </a:endParaRP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800" b="1" dirty="0">
                          <a:solidFill>
                            <a:schemeClr val="tx1"/>
                          </a:solidFill>
                        </a:rPr>
                        <a:t>RGX</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800" b="1" dirty="0">
                          <a:solidFill>
                            <a:schemeClr val="tx1"/>
                          </a:solidFill>
                        </a:rPr>
                        <a:t>Requirements</a:t>
                      </a:r>
                    </a:p>
                  </a:txBody>
                  <a:tcPr marL="45720" marR="0" marT="274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040719448"/>
                  </a:ext>
                </a:extLst>
              </a:tr>
            </a:tbl>
          </a:graphicData>
        </a:graphic>
      </p:graphicFrame>
      <p:sp>
        <p:nvSpPr>
          <p:cNvPr id="13" name="Right Arrow 12"/>
          <p:cNvSpPr/>
          <p:nvPr/>
        </p:nvSpPr>
        <p:spPr>
          <a:xfrm>
            <a:off x="5141738" y="4560598"/>
            <a:ext cx="1153107" cy="76288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dirty="0">
                <a:solidFill>
                  <a:prstClr val="white"/>
                </a:solidFill>
                <a:latin typeface="Arial"/>
              </a:rPr>
              <a:t>New AQDs</a:t>
            </a:r>
          </a:p>
        </p:txBody>
      </p:sp>
      <p:sp>
        <p:nvSpPr>
          <p:cNvPr id="14" name="TextBox 13"/>
          <p:cNvSpPr txBox="1"/>
          <p:nvPr/>
        </p:nvSpPr>
        <p:spPr>
          <a:xfrm>
            <a:off x="1886880" y="5772873"/>
            <a:ext cx="3224054" cy="338554"/>
          </a:xfrm>
          <a:prstGeom prst="rect">
            <a:avLst/>
          </a:prstGeom>
          <a:noFill/>
        </p:spPr>
        <p:txBody>
          <a:bodyPr wrap="square" rtlCol="0">
            <a:spAutoFit/>
          </a:bodyPr>
          <a:lstStyle/>
          <a:p>
            <a:pPr marL="171450" indent="-171450">
              <a:buFont typeface="Arial" panose="020B0604020202020204" pitchFamily="34" charset="0"/>
              <a:buChar char="•"/>
              <a:defRPr/>
            </a:pPr>
            <a:r>
              <a:rPr lang="en-US" sz="800" b="1" dirty="0">
                <a:solidFill>
                  <a:prstClr val="black"/>
                </a:solidFill>
                <a:latin typeface="Arial"/>
              </a:rPr>
              <a:t>Retain existing AQDs </a:t>
            </a:r>
          </a:p>
          <a:p>
            <a:pPr marL="628650" lvl="1" indent="-171450">
              <a:buFont typeface="Wingdings" panose="05000000000000000000" pitchFamily="2" charset="2"/>
              <a:buChar char="Ø"/>
              <a:defRPr/>
            </a:pPr>
            <a:r>
              <a:rPr lang="en-US" sz="800" b="1" dirty="0">
                <a:solidFill>
                  <a:prstClr val="black"/>
                </a:solidFill>
                <a:latin typeface="Arial"/>
              </a:rPr>
              <a:t>CCA AQDs still in use by 1205/1207</a:t>
            </a:r>
          </a:p>
        </p:txBody>
      </p:sp>
      <p:pic>
        <p:nvPicPr>
          <p:cNvPr id="15" name="Picture 14"/>
          <p:cNvPicPr>
            <a:picLocks noChangeAspect="1"/>
          </p:cNvPicPr>
          <p:nvPr/>
        </p:nvPicPr>
        <p:blipFill>
          <a:blip r:embed="rId3"/>
          <a:stretch>
            <a:fillRect/>
          </a:stretch>
        </p:blipFill>
        <p:spPr>
          <a:xfrm>
            <a:off x="8116621" y="4059753"/>
            <a:ext cx="2322777" cy="975445"/>
          </a:xfrm>
          <a:prstGeom prst="rect">
            <a:avLst/>
          </a:prstGeom>
        </p:spPr>
      </p:pic>
      <p:pic>
        <p:nvPicPr>
          <p:cNvPr id="16" name="Picture 15"/>
          <p:cNvPicPr>
            <a:picLocks noChangeAspect="1"/>
          </p:cNvPicPr>
          <p:nvPr/>
        </p:nvPicPr>
        <p:blipFill>
          <a:blip r:embed="rId4"/>
          <a:stretch>
            <a:fillRect/>
          </a:stretch>
        </p:blipFill>
        <p:spPr>
          <a:xfrm>
            <a:off x="6244172" y="4061435"/>
            <a:ext cx="1761897" cy="706964"/>
          </a:xfrm>
          <a:prstGeom prst="rect">
            <a:avLst/>
          </a:prstGeom>
        </p:spPr>
      </p:pic>
      <p:pic>
        <p:nvPicPr>
          <p:cNvPr id="17" name="Picture 16"/>
          <p:cNvPicPr>
            <a:picLocks noChangeAspect="1"/>
          </p:cNvPicPr>
          <p:nvPr/>
        </p:nvPicPr>
        <p:blipFill>
          <a:blip r:embed="rId5"/>
          <a:stretch>
            <a:fillRect/>
          </a:stretch>
        </p:blipFill>
        <p:spPr>
          <a:xfrm>
            <a:off x="1696984" y="4859779"/>
            <a:ext cx="3298636" cy="893679"/>
          </a:xfrm>
          <a:prstGeom prst="rect">
            <a:avLst/>
          </a:prstGeom>
        </p:spPr>
      </p:pic>
      <p:sp>
        <p:nvSpPr>
          <p:cNvPr id="18" name="Rectangle 17"/>
          <p:cNvSpPr/>
          <p:nvPr/>
        </p:nvSpPr>
        <p:spPr>
          <a:xfrm>
            <a:off x="2239230" y="1581001"/>
            <a:ext cx="1247706" cy="385774"/>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1000" b="1" dirty="0">
                <a:solidFill>
                  <a:prstClr val="white"/>
                </a:solidFill>
                <a:latin typeface="Arial"/>
              </a:rPr>
              <a:t>Development</a:t>
            </a:r>
            <a:endParaRPr lang="en-US" sz="1000" dirty="0">
              <a:solidFill>
                <a:prstClr val="white"/>
              </a:solidFill>
              <a:latin typeface="Arial"/>
            </a:endParaRPr>
          </a:p>
        </p:txBody>
      </p:sp>
      <p:sp>
        <p:nvSpPr>
          <p:cNvPr id="19" name="Rectangle 18"/>
          <p:cNvSpPr/>
          <p:nvPr/>
        </p:nvSpPr>
        <p:spPr>
          <a:xfrm>
            <a:off x="2239230" y="2040806"/>
            <a:ext cx="1247706" cy="385774"/>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1000" b="1" dirty="0">
                <a:solidFill>
                  <a:prstClr val="white"/>
                </a:solidFill>
                <a:latin typeface="Arial"/>
              </a:rPr>
              <a:t>Recruiting</a:t>
            </a:r>
            <a:endParaRPr lang="en-US" sz="1000" dirty="0">
              <a:solidFill>
                <a:prstClr val="white"/>
              </a:solidFill>
              <a:latin typeface="Arial"/>
            </a:endParaRPr>
          </a:p>
        </p:txBody>
      </p:sp>
      <p:sp>
        <p:nvSpPr>
          <p:cNvPr id="20" name="Rectangle 19"/>
          <p:cNvSpPr/>
          <p:nvPr/>
        </p:nvSpPr>
        <p:spPr>
          <a:xfrm>
            <a:off x="2239230" y="2523906"/>
            <a:ext cx="1247706" cy="385774"/>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1000" b="1" dirty="0">
                <a:solidFill>
                  <a:prstClr val="white"/>
                </a:solidFill>
                <a:latin typeface="Arial"/>
              </a:rPr>
              <a:t>Management</a:t>
            </a:r>
            <a:endParaRPr lang="en-US" sz="1000" dirty="0">
              <a:solidFill>
                <a:prstClr val="white"/>
              </a:solidFill>
              <a:latin typeface="Arial"/>
            </a:endParaRPr>
          </a:p>
        </p:txBody>
      </p:sp>
      <p:sp>
        <p:nvSpPr>
          <p:cNvPr id="21" name="Rectangle 20"/>
          <p:cNvSpPr/>
          <p:nvPr/>
        </p:nvSpPr>
        <p:spPr>
          <a:xfrm>
            <a:off x="2239230" y="2981230"/>
            <a:ext cx="1247706" cy="385774"/>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1000" b="1" dirty="0">
                <a:solidFill>
                  <a:prstClr val="white"/>
                </a:solidFill>
                <a:latin typeface="Arial"/>
              </a:rPr>
              <a:t>Requirements</a:t>
            </a:r>
            <a:endParaRPr lang="en-US" sz="1000" dirty="0">
              <a:solidFill>
                <a:prstClr val="white"/>
              </a:solidFill>
              <a:latin typeface="Arial"/>
            </a:endParaRPr>
          </a:p>
        </p:txBody>
      </p:sp>
      <p:sp>
        <p:nvSpPr>
          <p:cNvPr id="22" name="Right Arrow 21"/>
          <p:cNvSpPr/>
          <p:nvPr/>
        </p:nvSpPr>
        <p:spPr>
          <a:xfrm>
            <a:off x="3902928" y="2106691"/>
            <a:ext cx="1238810" cy="77358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dirty="0">
                <a:solidFill>
                  <a:prstClr val="white"/>
                </a:solidFill>
                <a:latin typeface="Arial"/>
              </a:rPr>
              <a:t>New Framework</a:t>
            </a:r>
          </a:p>
        </p:txBody>
      </p:sp>
      <p:sp>
        <p:nvSpPr>
          <p:cNvPr id="23" name="Rectangle 22"/>
          <p:cNvSpPr/>
          <p:nvPr/>
        </p:nvSpPr>
        <p:spPr>
          <a:xfrm>
            <a:off x="5424926" y="1743664"/>
            <a:ext cx="1247706" cy="385774"/>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1000" b="1" dirty="0">
                <a:solidFill>
                  <a:prstClr val="white"/>
                </a:solidFill>
                <a:latin typeface="Arial"/>
              </a:rPr>
              <a:t>Force Development</a:t>
            </a:r>
            <a:endParaRPr lang="en-US" sz="1000" dirty="0">
              <a:solidFill>
                <a:prstClr val="white"/>
              </a:solidFill>
              <a:latin typeface="Arial"/>
            </a:endParaRPr>
          </a:p>
        </p:txBody>
      </p:sp>
      <p:sp>
        <p:nvSpPr>
          <p:cNvPr id="24" name="Rectangle 23"/>
          <p:cNvSpPr/>
          <p:nvPr/>
        </p:nvSpPr>
        <p:spPr>
          <a:xfrm>
            <a:off x="5424926" y="2260110"/>
            <a:ext cx="1247706" cy="385774"/>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1000" b="1" dirty="0">
                <a:solidFill>
                  <a:prstClr val="white"/>
                </a:solidFill>
                <a:latin typeface="Arial"/>
              </a:rPr>
              <a:t>Force Management</a:t>
            </a:r>
            <a:endParaRPr lang="en-US" sz="1000" dirty="0">
              <a:solidFill>
                <a:prstClr val="white"/>
              </a:solidFill>
              <a:latin typeface="Arial"/>
            </a:endParaRPr>
          </a:p>
        </p:txBody>
      </p:sp>
      <p:sp>
        <p:nvSpPr>
          <p:cNvPr id="25" name="Rectangle 24"/>
          <p:cNvSpPr/>
          <p:nvPr/>
        </p:nvSpPr>
        <p:spPr>
          <a:xfrm>
            <a:off x="5424926" y="2811054"/>
            <a:ext cx="1247706" cy="473302"/>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1000" b="1" dirty="0">
                <a:solidFill>
                  <a:prstClr val="white"/>
                </a:solidFill>
                <a:latin typeface="Arial"/>
              </a:rPr>
              <a:t>Force Requirements &amp; Resourcing</a:t>
            </a:r>
            <a:endParaRPr lang="en-US" sz="1000" dirty="0">
              <a:solidFill>
                <a:prstClr val="white"/>
              </a:solidFill>
              <a:latin typeface="Arial"/>
            </a:endParaRPr>
          </a:p>
        </p:txBody>
      </p:sp>
      <p:sp>
        <p:nvSpPr>
          <p:cNvPr id="26" name="TextBox 25"/>
          <p:cNvSpPr txBox="1"/>
          <p:nvPr/>
        </p:nvSpPr>
        <p:spPr>
          <a:xfrm>
            <a:off x="1841260" y="1239721"/>
            <a:ext cx="2216761" cy="338554"/>
          </a:xfrm>
          <a:prstGeom prst="rect">
            <a:avLst/>
          </a:prstGeom>
          <a:noFill/>
        </p:spPr>
        <p:txBody>
          <a:bodyPr wrap="none" rtlCol="0">
            <a:spAutoFit/>
          </a:bodyPr>
          <a:lstStyle/>
          <a:p>
            <a:r>
              <a:rPr lang="en-US" sz="1600" b="1" u="sng" dirty="0"/>
              <a:t>Core Competency Areas</a:t>
            </a:r>
          </a:p>
        </p:txBody>
      </p:sp>
      <p:sp>
        <p:nvSpPr>
          <p:cNvPr id="27" name="TextBox 26"/>
          <p:cNvSpPr txBox="1"/>
          <p:nvPr/>
        </p:nvSpPr>
        <p:spPr>
          <a:xfrm>
            <a:off x="5356054" y="1252330"/>
            <a:ext cx="1316579" cy="338554"/>
          </a:xfrm>
          <a:prstGeom prst="rect">
            <a:avLst/>
          </a:prstGeom>
          <a:noFill/>
        </p:spPr>
        <p:txBody>
          <a:bodyPr wrap="none" rtlCol="0">
            <a:spAutoFit/>
          </a:bodyPr>
          <a:lstStyle/>
          <a:p>
            <a:r>
              <a:rPr lang="en-US" sz="1600" b="1" u="sng" dirty="0"/>
              <a:t>Career Tracks</a:t>
            </a:r>
          </a:p>
        </p:txBody>
      </p:sp>
      <p:pic>
        <p:nvPicPr>
          <p:cNvPr id="28" name="Picture 27"/>
          <p:cNvPicPr>
            <a:picLocks noChangeAspect="1"/>
          </p:cNvPicPr>
          <p:nvPr/>
        </p:nvPicPr>
        <p:blipFill>
          <a:blip r:embed="rId6"/>
          <a:stretch>
            <a:fillRect/>
          </a:stretch>
        </p:blipFill>
        <p:spPr>
          <a:xfrm>
            <a:off x="6144164" y="5372052"/>
            <a:ext cx="4261834" cy="786452"/>
          </a:xfrm>
          <a:prstGeom prst="rect">
            <a:avLst/>
          </a:prstGeom>
        </p:spPr>
      </p:pic>
      <p:grpSp>
        <p:nvGrpSpPr>
          <p:cNvPr id="29" name="Group 28"/>
          <p:cNvGrpSpPr/>
          <p:nvPr/>
        </p:nvGrpSpPr>
        <p:grpSpPr>
          <a:xfrm>
            <a:off x="6918128" y="1054126"/>
            <a:ext cx="3073780" cy="2934929"/>
            <a:chOff x="3138512" y="804143"/>
            <a:chExt cx="3073780" cy="3112543"/>
          </a:xfrm>
        </p:grpSpPr>
        <p:sp>
          <p:nvSpPr>
            <p:cNvPr id="30" name="object 18"/>
            <p:cNvSpPr/>
            <p:nvPr/>
          </p:nvSpPr>
          <p:spPr>
            <a:xfrm>
              <a:off x="3140798" y="845191"/>
              <a:ext cx="3071494" cy="3071495"/>
            </a:xfrm>
            <a:prstGeom prst="rect">
              <a:avLst/>
            </a:prstGeom>
            <a:blipFill>
              <a:blip r:embed="rId7" cstate="print"/>
              <a:stretch>
                <a:fillRect/>
              </a:stretch>
            </a:blipFill>
          </p:spPr>
          <p:txBody>
            <a:bodyPr wrap="square" lIns="0" tIns="0" rIns="0" bIns="0" rtlCol="0"/>
            <a:lstStyle/>
            <a:p>
              <a:pPr>
                <a:defRPr/>
              </a:pPr>
              <a:endParaRPr>
                <a:solidFill>
                  <a:srgbClr val="000000"/>
                </a:solidFill>
                <a:latin typeface="Arial"/>
                <a:cs typeface="Arial"/>
              </a:endParaRPr>
            </a:p>
          </p:txBody>
        </p:sp>
        <p:sp>
          <p:nvSpPr>
            <p:cNvPr id="31" name="object 10"/>
            <p:cNvSpPr txBox="1"/>
            <p:nvPr/>
          </p:nvSpPr>
          <p:spPr>
            <a:xfrm>
              <a:off x="4304499" y="2102718"/>
              <a:ext cx="764540" cy="489604"/>
            </a:xfrm>
            <a:prstGeom prst="rect">
              <a:avLst/>
            </a:prstGeom>
          </p:spPr>
          <p:txBody>
            <a:bodyPr vert="horz" wrap="square" lIns="0" tIns="0" rIns="0" bIns="0" rtlCol="0">
              <a:spAutoFit/>
            </a:bodyPr>
            <a:lstStyle/>
            <a:p>
              <a:pPr marL="12065" marR="5080" algn="ctr">
                <a:defRPr/>
              </a:pPr>
              <a:r>
                <a:rPr sz="1000" spc="-5" dirty="0">
                  <a:solidFill>
                    <a:srgbClr val="000000"/>
                  </a:solidFill>
                  <a:latin typeface="Arial"/>
                  <a:cs typeface="Arial"/>
                </a:rPr>
                <a:t>Optimized  Career  M</a:t>
              </a:r>
              <a:r>
                <a:rPr sz="1000" spc="-10" dirty="0">
                  <a:solidFill>
                    <a:srgbClr val="000000"/>
                  </a:solidFill>
                  <a:latin typeface="Arial"/>
                  <a:cs typeface="Arial"/>
                </a:rPr>
                <a:t>a</a:t>
              </a:r>
              <a:r>
                <a:rPr sz="1000" spc="-5" dirty="0">
                  <a:solidFill>
                    <a:srgbClr val="000000"/>
                  </a:solidFill>
                  <a:latin typeface="Arial"/>
                  <a:cs typeface="Arial"/>
                </a:rPr>
                <a:t>n</a:t>
              </a:r>
              <a:r>
                <a:rPr sz="1000" spc="-10" dirty="0">
                  <a:solidFill>
                    <a:srgbClr val="000000"/>
                  </a:solidFill>
                  <a:latin typeface="Arial"/>
                  <a:cs typeface="Arial"/>
                </a:rPr>
                <a:t>a</a:t>
              </a:r>
              <a:r>
                <a:rPr sz="1000" spc="-5" dirty="0">
                  <a:solidFill>
                    <a:srgbClr val="000000"/>
                  </a:solidFill>
                  <a:latin typeface="Arial"/>
                  <a:cs typeface="Arial"/>
                </a:rPr>
                <a:t>g</a:t>
              </a:r>
              <a:r>
                <a:rPr sz="1000" spc="-10" dirty="0">
                  <a:solidFill>
                    <a:srgbClr val="000000"/>
                  </a:solidFill>
                  <a:latin typeface="Arial"/>
                  <a:cs typeface="Arial"/>
                </a:rPr>
                <a:t>e</a:t>
              </a:r>
              <a:r>
                <a:rPr sz="1000" spc="10" dirty="0">
                  <a:solidFill>
                    <a:srgbClr val="000000"/>
                  </a:solidFill>
                  <a:latin typeface="Arial"/>
                  <a:cs typeface="Arial"/>
                </a:rPr>
                <a:t>m</a:t>
              </a:r>
              <a:r>
                <a:rPr sz="1000" spc="-5" dirty="0">
                  <a:solidFill>
                    <a:srgbClr val="000000"/>
                  </a:solidFill>
                  <a:latin typeface="Arial"/>
                  <a:cs typeface="Arial"/>
                </a:rPr>
                <a:t>e</a:t>
              </a:r>
              <a:r>
                <a:rPr sz="1000" spc="-10" dirty="0">
                  <a:solidFill>
                    <a:srgbClr val="000000"/>
                  </a:solidFill>
                  <a:latin typeface="Arial"/>
                  <a:cs typeface="Arial"/>
                </a:rPr>
                <a:t>n</a:t>
              </a:r>
              <a:r>
                <a:rPr sz="1000" spc="-5" dirty="0">
                  <a:solidFill>
                    <a:srgbClr val="000000"/>
                  </a:solidFill>
                  <a:latin typeface="Arial"/>
                  <a:cs typeface="Arial"/>
                </a:rPr>
                <a:t>t</a:t>
              </a:r>
              <a:endParaRPr sz="1000">
                <a:solidFill>
                  <a:srgbClr val="000000"/>
                </a:solidFill>
                <a:latin typeface="Arial"/>
                <a:cs typeface="Arial"/>
              </a:endParaRPr>
            </a:p>
          </p:txBody>
        </p:sp>
        <p:sp>
          <p:nvSpPr>
            <p:cNvPr id="32" name="object 19"/>
            <p:cNvSpPr/>
            <p:nvPr/>
          </p:nvSpPr>
          <p:spPr>
            <a:xfrm>
              <a:off x="3138512" y="804143"/>
              <a:ext cx="1783714" cy="1783714"/>
            </a:xfrm>
            <a:prstGeom prst="rect">
              <a:avLst/>
            </a:prstGeom>
            <a:blipFill>
              <a:blip r:embed="rId8" cstate="print"/>
              <a:stretch>
                <a:fillRect/>
              </a:stretch>
            </a:blipFill>
          </p:spPr>
          <p:txBody>
            <a:bodyPr wrap="square" lIns="0" tIns="0" rIns="0" bIns="0" rtlCol="0"/>
            <a:lstStyle/>
            <a:p>
              <a:pPr>
                <a:defRPr/>
              </a:pPr>
              <a:endParaRPr>
                <a:solidFill>
                  <a:srgbClr val="000000"/>
                </a:solidFill>
                <a:latin typeface="Arial"/>
                <a:cs typeface="Arial"/>
              </a:endParaRPr>
            </a:p>
          </p:txBody>
        </p:sp>
        <p:sp>
          <p:nvSpPr>
            <p:cNvPr id="33" name="object 20"/>
            <p:cNvSpPr/>
            <p:nvPr/>
          </p:nvSpPr>
          <p:spPr>
            <a:xfrm>
              <a:off x="3424516" y="1090654"/>
              <a:ext cx="2525395" cy="2525395"/>
            </a:xfrm>
            <a:custGeom>
              <a:avLst/>
              <a:gdLst/>
              <a:ahLst/>
              <a:cxnLst/>
              <a:rect l="l" t="t" r="r" b="b"/>
              <a:pathLst>
                <a:path w="2525395" h="2525395">
                  <a:moveTo>
                    <a:pt x="631189" y="1262507"/>
                  </a:moveTo>
                  <a:lnTo>
                    <a:pt x="0" y="1262507"/>
                  </a:lnTo>
                  <a:lnTo>
                    <a:pt x="911" y="1310931"/>
                  </a:lnTo>
                  <a:lnTo>
                    <a:pt x="3624" y="1358894"/>
                  </a:lnTo>
                  <a:lnTo>
                    <a:pt x="8105" y="1406363"/>
                  </a:lnTo>
                  <a:lnTo>
                    <a:pt x="14322" y="1453305"/>
                  </a:lnTo>
                  <a:lnTo>
                    <a:pt x="22243" y="1499688"/>
                  </a:lnTo>
                  <a:lnTo>
                    <a:pt x="31834" y="1545479"/>
                  </a:lnTo>
                  <a:lnTo>
                    <a:pt x="43063" y="1590645"/>
                  </a:lnTo>
                  <a:lnTo>
                    <a:pt x="55897" y="1635154"/>
                  </a:lnTo>
                  <a:lnTo>
                    <a:pt x="70303" y="1678973"/>
                  </a:lnTo>
                  <a:lnTo>
                    <a:pt x="86250" y="1722069"/>
                  </a:lnTo>
                  <a:lnTo>
                    <a:pt x="103703" y="1764410"/>
                  </a:lnTo>
                  <a:lnTo>
                    <a:pt x="122631" y="1805962"/>
                  </a:lnTo>
                  <a:lnTo>
                    <a:pt x="143001" y="1846694"/>
                  </a:lnTo>
                  <a:lnTo>
                    <a:pt x="164781" y="1886573"/>
                  </a:lnTo>
                  <a:lnTo>
                    <a:pt x="187936" y="1925565"/>
                  </a:lnTo>
                  <a:lnTo>
                    <a:pt x="212436" y="1963638"/>
                  </a:lnTo>
                  <a:lnTo>
                    <a:pt x="238247" y="2000760"/>
                  </a:lnTo>
                  <a:lnTo>
                    <a:pt x="265336" y="2036898"/>
                  </a:lnTo>
                  <a:lnTo>
                    <a:pt x="293671" y="2072019"/>
                  </a:lnTo>
                  <a:lnTo>
                    <a:pt x="323219" y="2106090"/>
                  </a:lnTo>
                  <a:lnTo>
                    <a:pt x="353947" y="2139079"/>
                  </a:lnTo>
                  <a:lnTo>
                    <a:pt x="385824" y="2170953"/>
                  </a:lnTo>
                  <a:lnTo>
                    <a:pt x="418815" y="2201680"/>
                  </a:lnTo>
                  <a:lnTo>
                    <a:pt x="452889" y="2231226"/>
                  </a:lnTo>
                  <a:lnTo>
                    <a:pt x="488013" y="2259560"/>
                  </a:lnTo>
                  <a:lnTo>
                    <a:pt x="524154" y="2286647"/>
                  </a:lnTo>
                  <a:lnTo>
                    <a:pt x="561279" y="2312457"/>
                  </a:lnTo>
                  <a:lnTo>
                    <a:pt x="599356" y="2336955"/>
                  </a:lnTo>
                  <a:lnTo>
                    <a:pt x="638352" y="2360110"/>
                  </a:lnTo>
                  <a:lnTo>
                    <a:pt x="678235" y="2381888"/>
                  </a:lnTo>
                  <a:lnTo>
                    <a:pt x="718971" y="2402257"/>
                  </a:lnTo>
                  <a:lnTo>
                    <a:pt x="760528" y="2421185"/>
                  </a:lnTo>
                  <a:lnTo>
                    <a:pt x="802874" y="2438638"/>
                  </a:lnTo>
                  <a:lnTo>
                    <a:pt x="845976" y="2454584"/>
                  </a:lnTo>
                  <a:lnTo>
                    <a:pt x="889800" y="2468990"/>
                  </a:lnTo>
                  <a:lnTo>
                    <a:pt x="934315" y="2481824"/>
                  </a:lnTo>
                  <a:lnTo>
                    <a:pt x="979488" y="2493053"/>
                  </a:lnTo>
                  <a:lnTo>
                    <a:pt x="1025286" y="2502643"/>
                  </a:lnTo>
                  <a:lnTo>
                    <a:pt x="1071676" y="2510564"/>
                  </a:lnTo>
                  <a:lnTo>
                    <a:pt x="1118626" y="2516781"/>
                  </a:lnTo>
                  <a:lnTo>
                    <a:pt x="1166102" y="2521262"/>
                  </a:lnTo>
                  <a:lnTo>
                    <a:pt x="1214074" y="2523975"/>
                  </a:lnTo>
                  <a:lnTo>
                    <a:pt x="1262506" y="2524887"/>
                  </a:lnTo>
                  <a:lnTo>
                    <a:pt x="1310931" y="2523975"/>
                  </a:lnTo>
                  <a:lnTo>
                    <a:pt x="1358894" y="2521262"/>
                  </a:lnTo>
                  <a:lnTo>
                    <a:pt x="1406363" y="2516781"/>
                  </a:lnTo>
                  <a:lnTo>
                    <a:pt x="1453305" y="2510564"/>
                  </a:lnTo>
                  <a:lnTo>
                    <a:pt x="1499688" y="2502643"/>
                  </a:lnTo>
                  <a:lnTo>
                    <a:pt x="1545479" y="2493053"/>
                  </a:lnTo>
                  <a:lnTo>
                    <a:pt x="1590645" y="2481824"/>
                  </a:lnTo>
                  <a:lnTo>
                    <a:pt x="1635154" y="2468990"/>
                  </a:lnTo>
                  <a:lnTo>
                    <a:pt x="1678973" y="2454584"/>
                  </a:lnTo>
                  <a:lnTo>
                    <a:pt x="1722069" y="2438638"/>
                  </a:lnTo>
                  <a:lnTo>
                    <a:pt x="1764410" y="2421185"/>
                  </a:lnTo>
                  <a:lnTo>
                    <a:pt x="1805962" y="2402257"/>
                  </a:lnTo>
                  <a:lnTo>
                    <a:pt x="1846694" y="2381888"/>
                  </a:lnTo>
                  <a:lnTo>
                    <a:pt x="1886573" y="2360110"/>
                  </a:lnTo>
                  <a:lnTo>
                    <a:pt x="1925565" y="2336955"/>
                  </a:lnTo>
                  <a:lnTo>
                    <a:pt x="1963638" y="2312457"/>
                  </a:lnTo>
                  <a:lnTo>
                    <a:pt x="2000760" y="2286647"/>
                  </a:lnTo>
                  <a:lnTo>
                    <a:pt x="2036898" y="2259560"/>
                  </a:lnTo>
                  <a:lnTo>
                    <a:pt x="2072019" y="2231226"/>
                  </a:lnTo>
                  <a:lnTo>
                    <a:pt x="2106090" y="2201680"/>
                  </a:lnTo>
                  <a:lnTo>
                    <a:pt x="2139079" y="2170953"/>
                  </a:lnTo>
                  <a:lnTo>
                    <a:pt x="2170953" y="2139079"/>
                  </a:lnTo>
                  <a:lnTo>
                    <a:pt x="2201680" y="2106090"/>
                  </a:lnTo>
                  <a:lnTo>
                    <a:pt x="2231226" y="2072019"/>
                  </a:lnTo>
                  <a:lnTo>
                    <a:pt x="2259560" y="2036898"/>
                  </a:lnTo>
                  <a:lnTo>
                    <a:pt x="2286647" y="2000760"/>
                  </a:lnTo>
                  <a:lnTo>
                    <a:pt x="2312457" y="1963638"/>
                  </a:lnTo>
                  <a:lnTo>
                    <a:pt x="2336955" y="1925565"/>
                  </a:lnTo>
                  <a:lnTo>
                    <a:pt x="2355879" y="1893696"/>
                  </a:lnTo>
                  <a:lnTo>
                    <a:pt x="1262506" y="1893696"/>
                  </a:lnTo>
                  <a:lnTo>
                    <a:pt x="1215381" y="1891965"/>
                  </a:lnTo>
                  <a:lnTo>
                    <a:pt x="1169198" y="1886853"/>
                  </a:lnTo>
                  <a:lnTo>
                    <a:pt x="1124079" y="1878482"/>
                  </a:lnTo>
                  <a:lnTo>
                    <a:pt x="1080146" y="1866974"/>
                  </a:lnTo>
                  <a:lnTo>
                    <a:pt x="1037521" y="1852451"/>
                  </a:lnTo>
                  <a:lnTo>
                    <a:pt x="996327" y="1835035"/>
                  </a:lnTo>
                  <a:lnTo>
                    <a:pt x="956684" y="1814848"/>
                  </a:lnTo>
                  <a:lnTo>
                    <a:pt x="918715" y="1792013"/>
                  </a:lnTo>
                  <a:lnTo>
                    <a:pt x="882541" y="1766650"/>
                  </a:lnTo>
                  <a:lnTo>
                    <a:pt x="848286" y="1738882"/>
                  </a:lnTo>
                  <a:lnTo>
                    <a:pt x="816070" y="1708832"/>
                  </a:lnTo>
                  <a:lnTo>
                    <a:pt x="786015" y="1676621"/>
                  </a:lnTo>
                  <a:lnTo>
                    <a:pt x="758245" y="1642371"/>
                  </a:lnTo>
                  <a:lnTo>
                    <a:pt x="732880" y="1606204"/>
                  </a:lnTo>
                  <a:lnTo>
                    <a:pt x="710042" y="1568243"/>
                  </a:lnTo>
                  <a:lnTo>
                    <a:pt x="689853" y="1528608"/>
                  </a:lnTo>
                  <a:lnTo>
                    <a:pt x="672436" y="1487423"/>
                  </a:lnTo>
                  <a:lnTo>
                    <a:pt x="657913" y="1444809"/>
                  </a:lnTo>
                  <a:lnTo>
                    <a:pt x="646404" y="1400889"/>
                  </a:lnTo>
                  <a:lnTo>
                    <a:pt x="638033" y="1355783"/>
                  </a:lnTo>
                  <a:lnTo>
                    <a:pt x="632921" y="1309615"/>
                  </a:lnTo>
                  <a:lnTo>
                    <a:pt x="631189" y="1262507"/>
                  </a:lnTo>
                  <a:close/>
                </a:path>
                <a:path w="2525395" h="2525395">
                  <a:moveTo>
                    <a:pt x="1262506" y="0"/>
                  </a:moveTo>
                  <a:lnTo>
                    <a:pt x="1262506" y="631189"/>
                  </a:lnTo>
                  <a:lnTo>
                    <a:pt x="1309615" y="632921"/>
                  </a:lnTo>
                  <a:lnTo>
                    <a:pt x="1355783" y="638036"/>
                  </a:lnTo>
                  <a:lnTo>
                    <a:pt x="1400889" y="646410"/>
                  </a:lnTo>
                  <a:lnTo>
                    <a:pt x="1444809" y="657923"/>
                  </a:lnTo>
                  <a:lnTo>
                    <a:pt x="1487423" y="672452"/>
                  </a:lnTo>
                  <a:lnTo>
                    <a:pt x="1528608" y="689874"/>
                  </a:lnTo>
                  <a:lnTo>
                    <a:pt x="1568243" y="710068"/>
                  </a:lnTo>
                  <a:lnTo>
                    <a:pt x="1606204" y="732912"/>
                  </a:lnTo>
                  <a:lnTo>
                    <a:pt x="1642371" y="758282"/>
                  </a:lnTo>
                  <a:lnTo>
                    <a:pt x="1676621" y="786058"/>
                  </a:lnTo>
                  <a:lnTo>
                    <a:pt x="1708832" y="816117"/>
                  </a:lnTo>
                  <a:lnTo>
                    <a:pt x="1738882" y="848337"/>
                  </a:lnTo>
                  <a:lnTo>
                    <a:pt x="1766650" y="882596"/>
                  </a:lnTo>
                  <a:lnTo>
                    <a:pt x="1792013" y="918771"/>
                  </a:lnTo>
                  <a:lnTo>
                    <a:pt x="1814848" y="956740"/>
                  </a:lnTo>
                  <a:lnTo>
                    <a:pt x="1835035" y="996382"/>
                  </a:lnTo>
                  <a:lnTo>
                    <a:pt x="1852451" y="1037573"/>
                  </a:lnTo>
                  <a:lnTo>
                    <a:pt x="1866974" y="1080193"/>
                  </a:lnTo>
                  <a:lnTo>
                    <a:pt x="1878482" y="1124118"/>
                  </a:lnTo>
                  <a:lnTo>
                    <a:pt x="1886853" y="1169227"/>
                  </a:lnTo>
                  <a:lnTo>
                    <a:pt x="1891965" y="1215397"/>
                  </a:lnTo>
                  <a:lnTo>
                    <a:pt x="1893697" y="1262507"/>
                  </a:lnTo>
                  <a:lnTo>
                    <a:pt x="1891965" y="1309615"/>
                  </a:lnTo>
                  <a:lnTo>
                    <a:pt x="1886853" y="1355783"/>
                  </a:lnTo>
                  <a:lnTo>
                    <a:pt x="1878482" y="1400889"/>
                  </a:lnTo>
                  <a:lnTo>
                    <a:pt x="1866974" y="1444809"/>
                  </a:lnTo>
                  <a:lnTo>
                    <a:pt x="1852451" y="1487423"/>
                  </a:lnTo>
                  <a:lnTo>
                    <a:pt x="1835035" y="1528608"/>
                  </a:lnTo>
                  <a:lnTo>
                    <a:pt x="1814848" y="1568243"/>
                  </a:lnTo>
                  <a:lnTo>
                    <a:pt x="1792013" y="1606204"/>
                  </a:lnTo>
                  <a:lnTo>
                    <a:pt x="1766650" y="1642371"/>
                  </a:lnTo>
                  <a:lnTo>
                    <a:pt x="1738882" y="1676621"/>
                  </a:lnTo>
                  <a:lnTo>
                    <a:pt x="1708832" y="1708832"/>
                  </a:lnTo>
                  <a:lnTo>
                    <a:pt x="1676621" y="1738882"/>
                  </a:lnTo>
                  <a:lnTo>
                    <a:pt x="1642371" y="1766650"/>
                  </a:lnTo>
                  <a:lnTo>
                    <a:pt x="1606204" y="1792013"/>
                  </a:lnTo>
                  <a:lnTo>
                    <a:pt x="1568243" y="1814848"/>
                  </a:lnTo>
                  <a:lnTo>
                    <a:pt x="1528608" y="1835035"/>
                  </a:lnTo>
                  <a:lnTo>
                    <a:pt x="1487423" y="1852451"/>
                  </a:lnTo>
                  <a:lnTo>
                    <a:pt x="1444809" y="1866974"/>
                  </a:lnTo>
                  <a:lnTo>
                    <a:pt x="1400889" y="1878482"/>
                  </a:lnTo>
                  <a:lnTo>
                    <a:pt x="1355783" y="1886853"/>
                  </a:lnTo>
                  <a:lnTo>
                    <a:pt x="1309615" y="1891965"/>
                  </a:lnTo>
                  <a:lnTo>
                    <a:pt x="1262506" y="1893696"/>
                  </a:lnTo>
                  <a:lnTo>
                    <a:pt x="2355879" y="1893696"/>
                  </a:lnTo>
                  <a:lnTo>
                    <a:pt x="2381888" y="1846694"/>
                  </a:lnTo>
                  <a:lnTo>
                    <a:pt x="2402257" y="1805962"/>
                  </a:lnTo>
                  <a:lnTo>
                    <a:pt x="2421185" y="1764410"/>
                  </a:lnTo>
                  <a:lnTo>
                    <a:pt x="2438638" y="1722069"/>
                  </a:lnTo>
                  <a:lnTo>
                    <a:pt x="2454584" y="1678973"/>
                  </a:lnTo>
                  <a:lnTo>
                    <a:pt x="2468990" y="1635154"/>
                  </a:lnTo>
                  <a:lnTo>
                    <a:pt x="2481824" y="1590645"/>
                  </a:lnTo>
                  <a:lnTo>
                    <a:pt x="2493053" y="1545479"/>
                  </a:lnTo>
                  <a:lnTo>
                    <a:pt x="2502643" y="1499688"/>
                  </a:lnTo>
                  <a:lnTo>
                    <a:pt x="2510564" y="1453305"/>
                  </a:lnTo>
                  <a:lnTo>
                    <a:pt x="2516781" y="1406363"/>
                  </a:lnTo>
                  <a:lnTo>
                    <a:pt x="2521262" y="1358894"/>
                  </a:lnTo>
                  <a:lnTo>
                    <a:pt x="2523975" y="1310931"/>
                  </a:lnTo>
                  <a:lnTo>
                    <a:pt x="2524886" y="1262507"/>
                  </a:lnTo>
                  <a:lnTo>
                    <a:pt x="2523975" y="1214082"/>
                  </a:lnTo>
                  <a:lnTo>
                    <a:pt x="2521262" y="1166119"/>
                  </a:lnTo>
                  <a:lnTo>
                    <a:pt x="2516781" y="1118649"/>
                  </a:lnTo>
                  <a:lnTo>
                    <a:pt x="2510564" y="1071705"/>
                  </a:lnTo>
                  <a:lnTo>
                    <a:pt x="2502643" y="1025320"/>
                  </a:lnTo>
                  <a:lnTo>
                    <a:pt x="2493053" y="979527"/>
                  </a:lnTo>
                  <a:lnTo>
                    <a:pt x="2481824" y="934359"/>
                  </a:lnTo>
                  <a:lnTo>
                    <a:pt x="2468990" y="889847"/>
                  </a:lnTo>
                  <a:lnTo>
                    <a:pt x="2454584" y="846026"/>
                  </a:lnTo>
                  <a:lnTo>
                    <a:pt x="2438638" y="802926"/>
                  </a:lnTo>
                  <a:lnTo>
                    <a:pt x="2421185" y="760582"/>
                  </a:lnTo>
                  <a:lnTo>
                    <a:pt x="2402257" y="719026"/>
                  </a:lnTo>
                  <a:lnTo>
                    <a:pt x="2381888" y="678291"/>
                  </a:lnTo>
                  <a:lnTo>
                    <a:pt x="2360110" y="638409"/>
                  </a:lnTo>
                  <a:lnTo>
                    <a:pt x="2336955" y="599412"/>
                  </a:lnTo>
                  <a:lnTo>
                    <a:pt x="2312457" y="561335"/>
                  </a:lnTo>
                  <a:lnTo>
                    <a:pt x="2286647" y="524209"/>
                  </a:lnTo>
                  <a:lnTo>
                    <a:pt x="2259560" y="488067"/>
                  </a:lnTo>
                  <a:lnTo>
                    <a:pt x="2231226" y="452942"/>
                  </a:lnTo>
                  <a:lnTo>
                    <a:pt x="2201680" y="418866"/>
                  </a:lnTo>
                  <a:lnTo>
                    <a:pt x="2170953" y="385872"/>
                  </a:lnTo>
                  <a:lnTo>
                    <a:pt x="2139079" y="353994"/>
                  </a:lnTo>
                  <a:lnTo>
                    <a:pt x="2106090" y="323263"/>
                  </a:lnTo>
                  <a:lnTo>
                    <a:pt x="2072019" y="293712"/>
                  </a:lnTo>
                  <a:lnTo>
                    <a:pt x="2036898" y="265375"/>
                  </a:lnTo>
                  <a:lnTo>
                    <a:pt x="2000760" y="238283"/>
                  </a:lnTo>
                  <a:lnTo>
                    <a:pt x="1963638" y="212469"/>
                  </a:lnTo>
                  <a:lnTo>
                    <a:pt x="1925565" y="187967"/>
                  </a:lnTo>
                  <a:lnTo>
                    <a:pt x="1886573" y="164808"/>
                  </a:lnTo>
                  <a:lnTo>
                    <a:pt x="1846694" y="143026"/>
                  </a:lnTo>
                  <a:lnTo>
                    <a:pt x="1805962" y="122653"/>
                  </a:lnTo>
                  <a:lnTo>
                    <a:pt x="1764410" y="103722"/>
                  </a:lnTo>
                  <a:lnTo>
                    <a:pt x="1722069" y="86265"/>
                  </a:lnTo>
                  <a:lnTo>
                    <a:pt x="1678973" y="70316"/>
                  </a:lnTo>
                  <a:lnTo>
                    <a:pt x="1635154" y="55907"/>
                  </a:lnTo>
                  <a:lnTo>
                    <a:pt x="1590645" y="43071"/>
                  </a:lnTo>
                  <a:lnTo>
                    <a:pt x="1545479" y="31840"/>
                  </a:lnTo>
                  <a:lnTo>
                    <a:pt x="1499688" y="22247"/>
                  </a:lnTo>
                  <a:lnTo>
                    <a:pt x="1453305" y="14325"/>
                  </a:lnTo>
                  <a:lnTo>
                    <a:pt x="1406363" y="8107"/>
                  </a:lnTo>
                  <a:lnTo>
                    <a:pt x="1358894" y="3625"/>
                  </a:lnTo>
                  <a:lnTo>
                    <a:pt x="1310931" y="911"/>
                  </a:lnTo>
                  <a:lnTo>
                    <a:pt x="1262506" y="0"/>
                  </a:lnTo>
                  <a:close/>
                </a:path>
              </a:pathLst>
            </a:custGeom>
            <a:solidFill>
              <a:srgbClr val="00184F"/>
            </a:solidFill>
          </p:spPr>
          <p:txBody>
            <a:bodyPr wrap="square" lIns="0" tIns="0" rIns="0" bIns="0" rtlCol="0"/>
            <a:lstStyle/>
            <a:p>
              <a:pPr>
                <a:defRPr/>
              </a:pPr>
              <a:endParaRPr>
                <a:solidFill>
                  <a:srgbClr val="000000"/>
                </a:solidFill>
                <a:latin typeface="Arial"/>
                <a:cs typeface="Arial"/>
              </a:endParaRPr>
            </a:p>
          </p:txBody>
        </p:sp>
        <p:sp>
          <p:nvSpPr>
            <p:cNvPr id="34" name="object 21"/>
            <p:cNvSpPr/>
            <p:nvPr/>
          </p:nvSpPr>
          <p:spPr>
            <a:xfrm>
              <a:off x="3406608" y="1072747"/>
              <a:ext cx="1263015" cy="1263015"/>
            </a:xfrm>
            <a:custGeom>
              <a:avLst/>
              <a:gdLst/>
              <a:ahLst/>
              <a:cxnLst/>
              <a:rect l="l" t="t" r="r" b="b"/>
              <a:pathLst>
                <a:path w="1263015" h="1263014">
                  <a:moveTo>
                    <a:pt x="1262507" y="0"/>
                  </a:moveTo>
                  <a:lnTo>
                    <a:pt x="1214082" y="911"/>
                  </a:lnTo>
                  <a:lnTo>
                    <a:pt x="1166119" y="3625"/>
                  </a:lnTo>
                  <a:lnTo>
                    <a:pt x="1118649" y="8107"/>
                  </a:lnTo>
                  <a:lnTo>
                    <a:pt x="1071705" y="14325"/>
                  </a:lnTo>
                  <a:lnTo>
                    <a:pt x="1025320" y="22247"/>
                  </a:lnTo>
                  <a:lnTo>
                    <a:pt x="979527" y="31840"/>
                  </a:lnTo>
                  <a:lnTo>
                    <a:pt x="934359" y="43071"/>
                  </a:lnTo>
                  <a:lnTo>
                    <a:pt x="889847" y="55907"/>
                  </a:lnTo>
                  <a:lnTo>
                    <a:pt x="846026" y="70316"/>
                  </a:lnTo>
                  <a:lnTo>
                    <a:pt x="802926" y="86265"/>
                  </a:lnTo>
                  <a:lnTo>
                    <a:pt x="760582" y="103722"/>
                  </a:lnTo>
                  <a:lnTo>
                    <a:pt x="719026" y="122653"/>
                  </a:lnTo>
                  <a:lnTo>
                    <a:pt x="678291" y="143026"/>
                  </a:lnTo>
                  <a:lnTo>
                    <a:pt x="638409" y="164808"/>
                  </a:lnTo>
                  <a:lnTo>
                    <a:pt x="599412" y="187967"/>
                  </a:lnTo>
                  <a:lnTo>
                    <a:pt x="561335" y="212469"/>
                  </a:lnTo>
                  <a:lnTo>
                    <a:pt x="524209" y="238283"/>
                  </a:lnTo>
                  <a:lnTo>
                    <a:pt x="488067" y="265375"/>
                  </a:lnTo>
                  <a:lnTo>
                    <a:pt x="452942" y="293712"/>
                  </a:lnTo>
                  <a:lnTo>
                    <a:pt x="418866" y="323263"/>
                  </a:lnTo>
                  <a:lnTo>
                    <a:pt x="385872" y="353994"/>
                  </a:lnTo>
                  <a:lnTo>
                    <a:pt x="353994" y="385872"/>
                  </a:lnTo>
                  <a:lnTo>
                    <a:pt x="323263" y="418866"/>
                  </a:lnTo>
                  <a:lnTo>
                    <a:pt x="293712" y="452942"/>
                  </a:lnTo>
                  <a:lnTo>
                    <a:pt x="265375" y="488067"/>
                  </a:lnTo>
                  <a:lnTo>
                    <a:pt x="238283" y="524209"/>
                  </a:lnTo>
                  <a:lnTo>
                    <a:pt x="212469" y="561335"/>
                  </a:lnTo>
                  <a:lnTo>
                    <a:pt x="187967" y="599412"/>
                  </a:lnTo>
                  <a:lnTo>
                    <a:pt x="164808" y="638409"/>
                  </a:lnTo>
                  <a:lnTo>
                    <a:pt x="143026" y="678291"/>
                  </a:lnTo>
                  <a:lnTo>
                    <a:pt x="122653" y="719026"/>
                  </a:lnTo>
                  <a:lnTo>
                    <a:pt x="103722" y="760582"/>
                  </a:lnTo>
                  <a:lnTo>
                    <a:pt x="86265" y="802926"/>
                  </a:lnTo>
                  <a:lnTo>
                    <a:pt x="70316" y="846026"/>
                  </a:lnTo>
                  <a:lnTo>
                    <a:pt x="55907" y="889847"/>
                  </a:lnTo>
                  <a:lnTo>
                    <a:pt x="43071" y="934359"/>
                  </a:lnTo>
                  <a:lnTo>
                    <a:pt x="31840" y="979527"/>
                  </a:lnTo>
                  <a:lnTo>
                    <a:pt x="22247" y="1025320"/>
                  </a:lnTo>
                  <a:lnTo>
                    <a:pt x="14325" y="1071705"/>
                  </a:lnTo>
                  <a:lnTo>
                    <a:pt x="8107" y="1118649"/>
                  </a:lnTo>
                  <a:lnTo>
                    <a:pt x="3625" y="1166119"/>
                  </a:lnTo>
                  <a:lnTo>
                    <a:pt x="911" y="1214082"/>
                  </a:lnTo>
                  <a:lnTo>
                    <a:pt x="0" y="1262507"/>
                  </a:lnTo>
                  <a:lnTo>
                    <a:pt x="631316" y="1262507"/>
                  </a:lnTo>
                  <a:lnTo>
                    <a:pt x="633048" y="1215398"/>
                  </a:lnTo>
                  <a:lnTo>
                    <a:pt x="638160" y="1169230"/>
                  </a:lnTo>
                  <a:lnTo>
                    <a:pt x="646531" y="1124124"/>
                  </a:lnTo>
                  <a:lnTo>
                    <a:pt x="658039" y="1080204"/>
                  </a:lnTo>
                  <a:lnTo>
                    <a:pt x="672562" y="1037590"/>
                  </a:lnTo>
                  <a:lnTo>
                    <a:pt x="689978" y="996405"/>
                  </a:lnTo>
                  <a:lnTo>
                    <a:pt x="710165" y="956770"/>
                  </a:lnTo>
                  <a:lnTo>
                    <a:pt x="733000" y="918809"/>
                  </a:lnTo>
                  <a:lnTo>
                    <a:pt x="758363" y="882642"/>
                  </a:lnTo>
                  <a:lnTo>
                    <a:pt x="786131" y="848392"/>
                  </a:lnTo>
                  <a:lnTo>
                    <a:pt x="816181" y="816181"/>
                  </a:lnTo>
                  <a:lnTo>
                    <a:pt x="848392" y="786131"/>
                  </a:lnTo>
                  <a:lnTo>
                    <a:pt x="882642" y="758363"/>
                  </a:lnTo>
                  <a:lnTo>
                    <a:pt x="918809" y="733000"/>
                  </a:lnTo>
                  <a:lnTo>
                    <a:pt x="956770" y="710165"/>
                  </a:lnTo>
                  <a:lnTo>
                    <a:pt x="996405" y="689978"/>
                  </a:lnTo>
                  <a:lnTo>
                    <a:pt x="1037590" y="672562"/>
                  </a:lnTo>
                  <a:lnTo>
                    <a:pt x="1080204" y="658039"/>
                  </a:lnTo>
                  <a:lnTo>
                    <a:pt x="1124124" y="646531"/>
                  </a:lnTo>
                  <a:lnTo>
                    <a:pt x="1169230" y="638160"/>
                  </a:lnTo>
                  <a:lnTo>
                    <a:pt x="1215398" y="633048"/>
                  </a:lnTo>
                  <a:lnTo>
                    <a:pt x="1262507" y="631317"/>
                  </a:lnTo>
                  <a:lnTo>
                    <a:pt x="1262507" y="0"/>
                  </a:lnTo>
                  <a:close/>
                </a:path>
              </a:pathLst>
            </a:custGeom>
            <a:solidFill>
              <a:srgbClr val="C0E0F5"/>
            </a:solidFill>
          </p:spPr>
          <p:txBody>
            <a:bodyPr wrap="square" lIns="0" tIns="0" rIns="0" bIns="0" rtlCol="0"/>
            <a:lstStyle/>
            <a:p>
              <a:pPr>
                <a:defRPr/>
              </a:pPr>
              <a:endParaRPr>
                <a:solidFill>
                  <a:srgbClr val="000000"/>
                </a:solidFill>
                <a:latin typeface="Arial"/>
                <a:cs typeface="Arial"/>
              </a:endParaRPr>
            </a:p>
          </p:txBody>
        </p:sp>
        <p:sp>
          <p:nvSpPr>
            <p:cNvPr id="35" name="object 26"/>
            <p:cNvSpPr/>
            <p:nvPr/>
          </p:nvSpPr>
          <p:spPr>
            <a:xfrm>
              <a:off x="4630507" y="913870"/>
              <a:ext cx="558165" cy="1066800"/>
            </a:xfrm>
            <a:custGeom>
              <a:avLst/>
              <a:gdLst/>
              <a:ahLst/>
              <a:cxnLst/>
              <a:rect l="l" t="t" r="r" b="b"/>
              <a:pathLst>
                <a:path w="558165" h="1066800">
                  <a:moveTo>
                    <a:pt x="0" y="0"/>
                  </a:moveTo>
                  <a:lnTo>
                    <a:pt x="0" y="1066800"/>
                  </a:lnTo>
                  <a:lnTo>
                    <a:pt x="557784" y="533400"/>
                  </a:lnTo>
                  <a:lnTo>
                    <a:pt x="0" y="0"/>
                  </a:lnTo>
                  <a:close/>
                </a:path>
              </a:pathLst>
            </a:custGeom>
            <a:solidFill>
              <a:srgbClr val="C0E0F5"/>
            </a:solidFill>
          </p:spPr>
          <p:txBody>
            <a:bodyPr wrap="square" lIns="0" tIns="0" rIns="0" bIns="0" rtlCol="0"/>
            <a:lstStyle/>
            <a:p>
              <a:pPr>
                <a:defRPr/>
              </a:pPr>
              <a:endParaRPr>
                <a:solidFill>
                  <a:srgbClr val="000000"/>
                </a:solidFill>
                <a:latin typeface="Arial"/>
                <a:cs typeface="Arial"/>
              </a:endParaRPr>
            </a:p>
          </p:txBody>
        </p:sp>
        <p:sp>
          <p:nvSpPr>
            <p:cNvPr id="36" name="object 27"/>
            <p:cNvSpPr/>
            <p:nvPr/>
          </p:nvSpPr>
          <p:spPr>
            <a:xfrm>
              <a:off x="3140798" y="1950953"/>
              <a:ext cx="1114425" cy="520065"/>
            </a:xfrm>
            <a:custGeom>
              <a:avLst/>
              <a:gdLst/>
              <a:ahLst/>
              <a:cxnLst/>
              <a:rect l="l" t="t" r="r" b="b"/>
              <a:pathLst>
                <a:path w="1114425" h="520064">
                  <a:moveTo>
                    <a:pt x="557022" y="0"/>
                  </a:moveTo>
                  <a:lnTo>
                    <a:pt x="0" y="519684"/>
                  </a:lnTo>
                  <a:lnTo>
                    <a:pt x="1114044" y="519684"/>
                  </a:lnTo>
                  <a:lnTo>
                    <a:pt x="557022" y="0"/>
                  </a:lnTo>
                  <a:close/>
                </a:path>
              </a:pathLst>
            </a:custGeom>
            <a:solidFill>
              <a:srgbClr val="00184F"/>
            </a:solidFill>
          </p:spPr>
          <p:txBody>
            <a:bodyPr wrap="square" lIns="0" tIns="0" rIns="0" bIns="0" rtlCol="0"/>
            <a:lstStyle/>
            <a:p>
              <a:pPr>
                <a:defRPr/>
              </a:pPr>
              <a:endParaRPr>
                <a:solidFill>
                  <a:srgbClr val="000000"/>
                </a:solidFill>
                <a:latin typeface="Arial"/>
                <a:cs typeface="Arial"/>
              </a:endParaRPr>
            </a:p>
          </p:txBody>
        </p:sp>
        <p:sp>
          <p:nvSpPr>
            <p:cNvPr id="37" name="object 28"/>
            <p:cNvSpPr/>
            <p:nvPr/>
          </p:nvSpPr>
          <p:spPr>
            <a:xfrm>
              <a:off x="3140798" y="1950953"/>
              <a:ext cx="1114425" cy="520065"/>
            </a:xfrm>
            <a:custGeom>
              <a:avLst/>
              <a:gdLst/>
              <a:ahLst/>
              <a:cxnLst/>
              <a:rect l="l" t="t" r="r" b="b"/>
              <a:pathLst>
                <a:path w="1114425" h="520064">
                  <a:moveTo>
                    <a:pt x="0" y="519684"/>
                  </a:moveTo>
                  <a:lnTo>
                    <a:pt x="557022" y="0"/>
                  </a:lnTo>
                  <a:lnTo>
                    <a:pt x="1114044" y="519684"/>
                  </a:lnTo>
                  <a:lnTo>
                    <a:pt x="0" y="519684"/>
                  </a:lnTo>
                  <a:close/>
                </a:path>
              </a:pathLst>
            </a:custGeom>
            <a:ln w="25908">
              <a:solidFill>
                <a:srgbClr val="00184F"/>
              </a:solidFill>
            </a:ln>
          </p:spPr>
          <p:txBody>
            <a:bodyPr wrap="square" lIns="0" tIns="0" rIns="0" bIns="0" rtlCol="0"/>
            <a:lstStyle/>
            <a:p>
              <a:pPr>
                <a:defRPr/>
              </a:pPr>
              <a:endParaRPr>
                <a:solidFill>
                  <a:srgbClr val="000000"/>
                </a:solidFill>
                <a:latin typeface="Arial"/>
                <a:cs typeface="Arial"/>
              </a:endParaRPr>
            </a:p>
          </p:txBody>
        </p:sp>
        <p:sp>
          <p:nvSpPr>
            <p:cNvPr id="38" name="object 29"/>
            <p:cNvSpPr txBox="1"/>
            <p:nvPr/>
          </p:nvSpPr>
          <p:spPr>
            <a:xfrm>
              <a:off x="4278463" y="1282678"/>
              <a:ext cx="556260" cy="329122"/>
            </a:xfrm>
            <a:prstGeom prst="rect">
              <a:avLst/>
            </a:prstGeom>
            <a:solidFill>
              <a:srgbClr val="C0E0F5"/>
            </a:solidFill>
          </p:spPr>
          <p:txBody>
            <a:bodyPr vert="horz" wrap="square" lIns="0" tIns="2540" rIns="0" bIns="0" rtlCol="0">
              <a:spAutoFit/>
            </a:bodyPr>
            <a:lstStyle/>
            <a:p>
              <a:pPr marL="59055" marR="50165" indent="5715">
                <a:lnSpc>
                  <a:spcPts val="1200"/>
                </a:lnSpc>
                <a:spcBef>
                  <a:spcPts val="20"/>
                </a:spcBef>
                <a:defRPr/>
              </a:pPr>
              <a:r>
                <a:rPr sz="1050" b="1" dirty="0">
                  <a:solidFill>
                    <a:srgbClr val="000000"/>
                  </a:solidFill>
                  <a:latin typeface="Arial"/>
                  <a:cs typeface="Arial"/>
                </a:rPr>
                <a:t>Career  Ti</a:t>
              </a:r>
              <a:r>
                <a:rPr sz="1050" b="1" spc="-10" dirty="0">
                  <a:solidFill>
                    <a:srgbClr val="000000"/>
                  </a:solidFill>
                  <a:latin typeface="Arial"/>
                  <a:cs typeface="Arial"/>
                </a:rPr>
                <a:t>mi</a:t>
              </a:r>
              <a:r>
                <a:rPr sz="1050" b="1" dirty="0">
                  <a:solidFill>
                    <a:srgbClr val="000000"/>
                  </a:solidFill>
                  <a:latin typeface="Arial"/>
                  <a:cs typeface="Arial"/>
                </a:rPr>
                <a:t>ng</a:t>
              </a:r>
              <a:endParaRPr sz="1050">
                <a:solidFill>
                  <a:srgbClr val="000000"/>
                </a:solidFill>
                <a:latin typeface="Arial"/>
                <a:cs typeface="Arial"/>
              </a:endParaRPr>
            </a:p>
          </p:txBody>
        </p:sp>
        <p:sp>
          <p:nvSpPr>
            <p:cNvPr id="39" name="object 32"/>
            <p:cNvSpPr txBox="1"/>
            <p:nvPr/>
          </p:nvSpPr>
          <p:spPr>
            <a:xfrm>
              <a:off x="3507447" y="2286740"/>
              <a:ext cx="441325" cy="326403"/>
            </a:xfrm>
            <a:prstGeom prst="rect">
              <a:avLst/>
            </a:prstGeom>
          </p:spPr>
          <p:txBody>
            <a:bodyPr vert="horz" wrap="square" lIns="0" tIns="0" rIns="0" bIns="0" rtlCol="0">
              <a:spAutoFit/>
            </a:bodyPr>
            <a:lstStyle/>
            <a:p>
              <a:pPr marL="12700" marR="5080" indent="40640">
                <a:lnSpc>
                  <a:spcPts val="1200"/>
                </a:lnSpc>
                <a:defRPr/>
              </a:pPr>
              <a:r>
                <a:rPr sz="1050" b="1" dirty="0">
                  <a:solidFill>
                    <a:srgbClr val="FFFFFF"/>
                  </a:solidFill>
                  <a:latin typeface="Arial"/>
                  <a:cs typeface="Arial"/>
                </a:rPr>
                <a:t>Data-  Dr</a:t>
              </a:r>
              <a:r>
                <a:rPr sz="1050" b="1" spc="-10" dirty="0">
                  <a:solidFill>
                    <a:srgbClr val="FFFFFF"/>
                  </a:solidFill>
                  <a:latin typeface="Arial"/>
                  <a:cs typeface="Arial"/>
                </a:rPr>
                <a:t>i</a:t>
              </a:r>
              <a:r>
                <a:rPr sz="1050" b="1" spc="-15" dirty="0">
                  <a:solidFill>
                    <a:srgbClr val="FFFFFF"/>
                  </a:solidFill>
                  <a:latin typeface="Arial"/>
                  <a:cs typeface="Arial"/>
                </a:rPr>
                <a:t>v</a:t>
              </a:r>
              <a:r>
                <a:rPr sz="1050" b="1" dirty="0">
                  <a:solidFill>
                    <a:srgbClr val="FFFFFF"/>
                  </a:solidFill>
                  <a:latin typeface="Arial"/>
                  <a:cs typeface="Arial"/>
                </a:rPr>
                <a:t>en</a:t>
              </a:r>
              <a:endParaRPr sz="1050" dirty="0">
                <a:solidFill>
                  <a:srgbClr val="000000"/>
                </a:solidFill>
                <a:latin typeface="Arial"/>
                <a:cs typeface="Arial"/>
              </a:endParaRPr>
            </a:p>
          </p:txBody>
        </p:sp>
        <p:sp>
          <p:nvSpPr>
            <p:cNvPr id="40" name="object 33"/>
            <p:cNvSpPr txBox="1"/>
            <p:nvPr/>
          </p:nvSpPr>
          <p:spPr>
            <a:xfrm>
              <a:off x="3832312" y="2978128"/>
              <a:ext cx="1879600" cy="305435"/>
            </a:xfrm>
            <a:prstGeom prst="rect">
              <a:avLst/>
            </a:prstGeom>
          </p:spPr>
          <p:txBody>
            <a:bodyPr vert="horz" wrap="square" lIns="0" tIns="0" rIns="0" bIns="0" rtlCol="0">
              <a:spAutoFit/>
            </a:bodyPr>
            <a:lstStyle/>
            <a:p>
              <a:pPr marL="982980">
                <a:lnSpc>
                  <a:spcPts val="1145"/>
                </a:lnSpc>
                <a:defRPr/>
              </a:pPr>
              <a:r>
                <a:rPr sz="1050" b="1" spc="-5" dirty="0">
                  <a:solidFill>
                    <a:srgbClr val="FFFFFF"/>
                  </a:solidFill>
                  <a:latin typeface="Arial"/>
                  <a:cs typeface="Arial"/>
                </a:rPr>
                <a:t>Qualifications</a:t>
              </a:r>
              <a:endParaRPr sz="1050">
                <a:solidFill>
                  <a:srgbClr val="000000"/>
                </a:solidFill>
                <a:latin typeface="Arial"/>
                <a:cs typeface="Arial"/>
              </a:endParaRPr>
            </a:p>
            <a:p>
              <a:pPr marL="12700">
                <a:lnSpc>
                  <a:spcPts val="1145"/>
                </a:lnSpc>
                <a:defRPr/>
              </a:pPr>
              <a:r>
                <a:rPr sz="1050" b="1" dirty="0">
                  <a:solidFill>
                    <a:srgbClr val="FFFFFF"/>
                  </a:solidFill>
                  <a:latin typeface="Arial"/>
                  <a:cs typeface="Arial"/>
                </a:rPr>
                <a:t>Performance</a:t>
              </a:r>
              <a:endParaRPr sz="1050">
                <a:solidFill>
                  <a:srgbClr val="000000"/>
                </a:solidFill>
                <a:latin typeface="Arial"/>
                <a:cs typeface="Arial"/>
              </a:endParaRPr>
            </a:p>
          </p:txBody>
        </p:sp>
        <p:sp>
          <p:nvSpPr>
            <p:cNvPr id="41" name="object 34"/>
            <p:cNvSpPr txBox="1"/>
            <p:nvPr/>
          </p:nvSpPr>
          <p:spPr>
            <a:xfrm>
              <a:off x="5380062" y="2094021"/>
              <a:ext cx="415290" cy="488380"/>
            </a:xfrm>
            <a:prstGeom prst="rect">
              <a:avLst/>
            </a:prstGeom>
          </p:spPr>
          <p:txBody>
            <a:bodyPr vert="horz" wrap="square" lIns="0" tIns="0" rIns="0" bIns="0" rtlCol="0">
              <a:spAutoFit/>
            </a:bodyPr>
            <a:lstStyle/>
            <a:p>
              <a:pPr marL="12700" marR="5080" indent="31750" algn="just">
                <a:lnSpc>
                  <a:spcPct val="94800"/>
                </a:lnSpc>
                <a:defRPr/>
              </a:pPr>
              <a:r>
                <a:rPr sz="1050" b="1" spc="-5" dirty="0">
                  <a:solidFill>
                    <a:srgbClr val="FFFFFF"/>
                  </a:solidFill>
                  <a:latin typeface="Arial"/>
                  <a:cs typeface="Arial"/>
                </a:rPr>
                <a:t>Billet  Skills  </a:t>
              </a:r>
              <a:r>
                <a:rPr sz="1050" b="1" spc="20" dirty="0">
                  <a:solidFill>
                    <a:srgbClr val="FFFFFF"/>
                  </a:solidFill>
                  <a:latin typeface="Arial"/>
                  <a:cs typeface="Arial"/>
                </a:rPr>
                <a:t>M</a:t>
              </a:r>
              <a:r>
                <a:rPr sz="1050" b="1" dirty="0">
                  <a:solidFill>
                    <a:srgbClr val="FFFFFF"/>
                  </a:solidFill>
                  <a:latin typeface="Arial"/>
                  <a:cs typeface="Arial"/>
                </a:rPr>
                <a:t>atch</a:t>
              </a:r>
              <a:endParaRPr sz="1050" dirty="0">
                <a:solidFill>
                  <a:srgbClr val="000000"/>
                </a:solidFill>
                <a:latin typeface="Arial"/>
                <a:cs typeface="Arial"/>
              </a:endParaRPr>
            </a:p>
          </p:txBody>
        </p:sp>
      </p:grpSp>
      <p:sp>
        <p:nvSpPr>
          <p:cNvPr id="42" name="TextBox 41"/>
          <p:cNvSpPr txBox="1"/>
          <p:nvPr/>
        </p:nvSpPr>
        <p:spPr>
          <a:xfrm>
            <a:off x="7898681" y="-17148"/>
            <a:ext cx="2679260" cy="276999"/>
          </a:xfrm>
          <a:prstGeom prst="rect">
            <a:avLst/>
          </a:prstGeom>
          <a:noFill/>
        </p:spPr>
        <p:txBody>
          <a:bodyPr wrap="none" rtlCol="0">
            <a:spAutoFit/>
          </a:bodyPr>
          <a:lstStyle/>
          <a:p>
            <a:r>
              <a:rPr lang="en-US" sz="1200" dirty="0"/>
              <a:t>** Active Component HR (1200) only **</a:t>
            </a:r>
          </a:p>
        </p:txBody>
      </p:sp>
      <p:sp>
        <p:nvSpPr>
          <p:cNvPr id="45" name="Content Placeholder 4"/>
          <p:cNvSpPr txBox="1">
            <a:spLocks/>
          </p:cNvSpPr>
          <p:nvPr/>
        </p:nvSpPr>
        <p:spPr>
          <a:xfrm>
            <a:off x="1524000" y="6285337"/>
            <a:ext cx="9144000" cy="529529"/>
          </a:xfrm>
          <a:prstGeom prst="rect">
            <a:avLst/>
          </a:prstGeom>
          <a:solidFill>
            <a:srgbClr val="001F5F"/>
          </a:solidFill>
        </p:spPr>
        <p:txBody>
          <a:bodyPr anchor="ctr" anchorCtr="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0" fontAlgn="base" hangingPunct="0">
              <a:spcBef>
                <a:spcPct val="20000"/>
              </a:spcBef>
              <a:spcAft>
                <a:spcPct val="0"/>
              </a:spcAft>
              <a:buChar char="o"/>
              <a:defRPr sz="20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Font typeface="Wingdings" pitchFamily="2" charset="2"/>
              <a:buChar char="§"/>
              <a:defRPr sz="2000">
                <a:solidFill>
                  <a:schemeClr val="tx1"/>
                </a:solidFill>
                <a:latin typeface="+mn-lt"/>
                <a:cs typeface="+mn-cs"/>
              </a:defRPr>
            </a:lvl9pPr>
          </a:lstStyle>
          <a:p>
            <a:pPr marL="0" indent="0">
              <a:buNone/>
            </a:pPr>
            <a:endParaRPr lang="en-US" sz="1200" kern="0" dirty="0">
              <a:solidFill>
                <a:schemeClr val="bg1"/>
              </a:solidFill>
            </a:endParaRPr>
          </a:p>
          <a:p>
            <a:pPr marL="0" indent="0">
              <a:buNone/>
            </a:pPr>
            <a:r>
              <a:rPr lang="en-US" sz="1200" kern="0" dirty="0">
                <a:solidFill>
                  <a:schemeClr val="bg1"/>
                </a:solidFill>
              </a:rPr>
              <a:t>Deliberate Competency Development: Deliver the right HR officer in the right place, with the right skills, at the right time</a:t>
            </a:r>
            <a:endParaRPr lang="en-US" sz="1200" u="sng" kern="0" dirty="0">
              <a:solidFill>
                <a:schemeClr val="bg1"/>
              </a:solidFill>
            </a:endParaRPr>
          </a:p>
          <a:p>
            <a:endParaRPr lang="en-US" sz="1200" kern="0" dirty="0">
              <a:solidFill>
                <a:schemeClr val="bg1"/>
              </a:solidFill>
            </a:endParaRPr>
          </a:p>
        </p:txBody>
      </p:sp>
    </p:spTree>
    <p:extLst>
      <p:ext uri="{BB962C8B-B14F-4D97-AF65-F5344CB8AC3E}">
        <p14:creationId xmlns:p14="http://schemas.microsoft.com/office/powerpoint/2010/main" val="38567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6608ED42-D8CE-9040-A906-DC39B35923DB}"/>
              </a:ext>
            </a:extLst>
          </p:cNvPr>
          <p:cNvPicPr>
            <a:picLocks noChangeAspect="1"/>
          </p:cNvPicPr>
          <p:nvPr/>
        </p:nvPicPr>
        <p:blipFill>
          <a:blip r:embed="rId3"/>
          <a:stretch>
            <a:fillRect/>
          </a:stretch>
        </p:blipFill>
        <p:spPr>
          <a:xfrm>
            <a:off x="-21066" y="-15326"/>
            <a:ext cx="12234132" cy="6861883"/>
          </a:xfrm>
          <a:prstGeom prst="rect">
            <a:avLst/>
          </a:prstGeom>
        </p:spPr>
      </p:pic>
      <p:sp>
        <p:nvSpPr>
          <p:cNvPr id="4" name="Content Placeholder 1"/>
          <p:cNvSpPr txBox="1">
            <a:spLocks noGrp="1"/>
          </p:cNvSpPr>
          <p:nvPr>
            <p:ph idx="1"/>
          </p:nvPr>
        </p:nvSpPr>
        <p:spPr>
          <a:xfrm>
            <a:off x="602566" y="972513"/>
            <a:ext cx="10986867" cy="4529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latin typeface="RobotoCondensed-Regular"/>
                <a:ea typeface="Roboto Condensed" panose="02000000000000000000" pitchFamily="2" charset="0"/>
              </a:rPr>
              <a:t>Application </a:t>
            </a:r>
            <a:r>
              <a:rPr lang="en-US" sz="2000" dirty="0" smtClean="0">
                <a:latin typeface="RobotoCondensed-Regular"/>
                <a:ea typeface="Roboto Condensed" panose="02000000000000000000" pitchFamily="2" charset="0"/>
              </a:rPr>
              <a:t>and Medical docs must be </a:t>
            </a:r>
            <a:r>
              <a:rPr lang="en-US" sz="2000" b="1" dirty="0" smtClean="0">
                <a:latin typeface="RobotoCondensed-Regular"/>
                <a:ea typeface="Roboto Condensed" panose="02000000000000000000" pitchFamily="2" charset="0"/>
              </a:rPr>
              <a:t>less than </a:t>
            </a:r>
            <a:r>
              <a:rPr lang="en-US" sz="2000" b="1" dirty="0" smtClean="0">
                <a:latin typeface="RobotoCondensed-Regular"/>
                <a:ea typeface="Roboto Condensed" panose="02000000000000000000" pitchFamily="2" charset="0"/>
              </a:rPr>
              <a:t>10MB.</a:t>
            </a:r>
            <a:endParaRPr lang="en-US" sz="2000" b="1" dirty="0" smtClean="0">
              <a:latin typeface="RobotoCondensed-Regular"/>
              <a:ea typeface="Roboto Condensed" panose="02000000000000000000" pitchFamily="2" charset="0"/>
            </a:endParaRPr>
          </a:p>
          <a:p>
            <a:r>
              <a:rPr lang="en-US" sz="2000" dirty="0">
                <a:latin typeface="RobotoCondensed-Regular"/>
              </a:rPr>
              <a:t>USNR Sailors, ALL "HM" and Nuclear sailors must have an </a:t>
            </a:r>
            <a:r>
              <a:rPr lang="en-US" sz="2000" b="1" dirty="0">
                <a:latin typeface="RobotoCondensed-Regular"/>
              </a:rPr>
              <a:t>approved conditional release </a:t>
            </a:r>
            <a:r>
              <a:rPr lang="en-US" sz="2000" dirty="0">
                <a:latin typeface="RobotoCondensed-Regular"/>
              </a:rPr>
              <a:t>from the Enlisted Community </a:t>
            </a:r>
            <a:r>
              <a:rPr lang="en-US" sz="2000" dirty="0" smtClean="0">
                <a:latin typeface="RobotoCondensed-Regular"/>
              </a:rPr>
              <a:t>Managers.  </a:t>
            </a:r>
            <a:endParaRPr lang="en-US" sz="2000" dirty="0">
              <a:latin typeface="RobotoCondensed-Regular"/>
            </a:endParaRPr>
          </a:p>
          <a:p>
            <a:r>
              <a:rPr lang="en-US" sz="2000" dirty="0" smtClean="0">
                <a:latin typeface="RobotoCondensed-Regular"/>
                <a:ea typeface="Roboto Condensed" panose="02000000000000000000" pitchFamily="2" charset="0"/>
              </a:rPr>
              <a:t>OAR, Letters </a:t>
            </a:r>
            <a:r>
              <a:rPr lang="en-US" sz="2000" dirty="0" smtClean="0">
                <a:latin typeface="RobotoCondensed-Regular"/>
                <a:ea typeface="Roboto Condensed" panose="02000000000000000000" pitchFamily="2" charset="0"/>
              </a:rPr>
              <a:t>of Rec, PRIMS, </a:t>
            </a:r>
            <a:r>
              <a:rPr lang="en-US" sz="2000" dirty="0">
                <a:latin typeface="RobotoCondensed-Regular"/>
              </a:rPr>
              <a:t>DD 2807-1 &amp; </a:t>
            </a:r>
            <a:r>
              <a:rPr lang="en-US" sz="2000" dirty="0" smtClean="0">
                <a:latin typeface="RobotoCondensed-Regular"/>
              </a:rPr>
              <a:t>2807-2 </a:t>
            </a:r>
            <a:r>
              <a:rPr lang="en-US" sz="2000" dirty="0" smtClean="0">
                <a:latin typeface="RobotoCondensed-Regular"/>
                <a:ea typeface="Roboto Condensed" panose="02000000000000000000" pitchFamily="2" charset="0"/>
              </a:rPr>
              <a:t>and </a:t>
            </a:r>
            <a:r>
              <a:rPr lang="en-US" sz="2000" dirty="0" smtClean="0">
                <a:latin typeface="RobotoCondensed-Regular"/>
                <a:ea typeface="Roboto Condensed" panose="02000000000000000000" pitchFamily="2" charset="0"/>
              </a:rPr>
              <a:t>SMART Transcripts </a:t>
            </a:r>
            <a:r>
              <a:rPr lang="en-US" sz="2000" dirty="0" smtClean="0">
                <a:latin typeface="RobotoCondensed-Regular"/>
                <a:ea typeface="Roboto Condensed" panose="02000000000000000000" pitchFamily="2" charset="0"/>
              </a:rPr>
              <a:t>are </a:t>
            </a:r>
            <a:r>
              <a:rPr lang="en-US" sz="2000" b="1" dirty="0" smtClean="0">
                <a:latin typeface="RobotoCondensed-Regular"/>
                <a:ea typeface="Roboto Condensed" panose="02000000000000000000" pitchFamily="2" charset="0"/>
              </a:rPr>
              <a:t>not </a:t>
            </a:r>
            <a:r>
              <a:rPr lang="en-US" sz="2000" b="1" dirty="0" smtClean="0">
                <a:latin typeface="RobotoCondensed-Regular"/>
                <a:ea typeface="Roboto Condensed" panose="02000000000000000000" pitchFamily="2" charset="0"/>
              </a:rPr>
              <a:t>required</a:t>
            </a:r>
            <a:r>
              <a:rPr lang="en-US" sz="2000" dirty="0" smtClean="0">
                <a:latin typeface="RobotoCondensed-Regular"/>
                <a:ea typeface="Roboto Condensed" panose="02000000000000000000" pitchFamily="2" charset="0"/>
              </a:rPr>
              <a:t>.</a:t>
            </a:r>
          </a:p>
          <a:p>
            <a:r>
              <a:rPr lang="en-US" sz="2000" dirty="0" smtClean="0">
                <a:latin typeface="RobotoCondensed-Regular"/>
              </a:rPr>
              <a:t>High </a:t>
            </a:r>
            <a:r>
              <a:rPr lang="en-US" sz="2000" dirty="0">
                <a:latin typeface="RobotoCondensed-Regular"/>
              </a:rPr>
              <a:t>School transcripts </a:t>
            </a:r>
            <a:r>
              <a:rPr lang="en-US" sz="2000" b="1" dirty="0">
                <a:latin typeface="RobotoCondensed-Regular"/>
              </a:rPr>
              <a:t>are not required </a:t>
            </a:r>
            <a:r>
              <a:rPr lang="en-US" sz="2000" dirty="0">
                <a:latin typeface="RobotoCondensed-Regular"/>
              </a:rPr>
              <a:t>if you have a bachelor degree that was obtain from a college / university in the United </a:t>
            </a:r>
            <a:r>
              <a:rPr lang="en-US" sz="2000" dirty="0" smtClean="0">
                <a:latin typeface="RobotoCondensed-Regular"/>
              </a:rPr>
              <a:t>States.</a:t>
            </a:r>
            <a:endParaRPr lang="en-US" sz="2000" dirty="0">
              <a:latin typeface="RobotoCondensed-Regular"/>
            </a:endParaRPr>
          </a:p>
          <a:p>
            <a:r>
              <a:rPr lang="en-US" sz="2000" dirty="0" smtClean="0">
                <a:latin typeface="RobotoCondensed-Regular"/>
              </a:rPr>
              <a:t>Official </a:t>
            </a:r>
            <a:r>
              <a:rPr lang="en-US" sz="2000" dirty="0">
                <a:latin typeface="RobotoCondensed-Regular"/>
              </a:rPr>
              <a:t>transcripts from </a:t>
            </a:r>
            <a:r>
              <a:rPr lang="en-US" sz="2000" b="1" dirty="0">
                <a:latin typeface="RobotoCondensed-Regular"/>
              </a:rPr>
              <a:t>ALL Colleges </a:t>
            </a:r>
            <a:r>
              <a:rPr lang="en-US" sz="2000" dirty="0">
                <a:latin typeface="RobotoCondensed-Regular"/>
              </a:rPr>
              <a:t>attended are required, showing conferred degrees; if transcripts are foreign, transcripts must be translated from an </a:t>
            </a:r>
            <a:r>
              <a:rPr lang="en-US" sz="2000" b="1" dirty="0">
                <a:latin typeface="RobotoCondensed-Regular"/>
              </a:rPr>
              <a:t>accredited U.S. Evaluation service </a:t>
            </a:r>
            <a:r>
              <a:rPr lang="en-US" sz="2000" dirty="0">
                <a:latin typeface="RobotoCondensed-Regular"/>
              </a:rPr>
              <a:t>on a 4.0 U.S. grade scale, provide all translated and original language transcripts with application submission</a:t>
            </a:r>
            <a:r>
              <a:rPr lang="en-US" sz="2000" dirty="0" smtClean="0">
                <a:latin typeface="RobotoCondensed-Regular"/>
              </a:rPr>
              <a:t>.</a:t>
            </a:r>
            <a:endParaRPr lang="en-US" sz="2000" dirty="0">
              <a:latin typeface="RobotoCondensed-Regular"/>
            </a:endParaRPr>
          </a:p>
          <a:p>
            <a:r>
              <a:rPr lang="en-US" sz="2000" dirty="0" smtClean="0">
                <a:latin typeface="RobotoCondensed-Regular"/>
              </a:rPr>
              <a:t>In </a:t>
            </a:r>
            <a:r>
              <a:rPr lang="en-US" sz="2000" dirty="0">
                <a:latin typeface="RobotoCondensed-Regular"/>
              </a:rPr>
              <a:t>the </a:t>
            </a:r>
            <a:r>
              <a:rPr lang="en-US" sz="2000" b="1" dirty="0">
                <a:latin typeface="RobotoCondensed-Regular"/>
              </a:rPr>
              <a:t>PRT Block write COVID-19 </a:t>
            </a:r>
            <a:r>
              <a:rPr lang="en-US" sz="2000" dirty="0">
                <a:latin typeface="RobotoCondensed-Regular"/>
              </a:rPr>
              <a:t>and supply the last 6 PRT Cycle PRIMS Report and record the time for the planks in the block mark for </a:t>
            </a:r>
            <a:r>
              <a:rPr lang="en-US" sz="2000" dirty="0" smtClean="0">
                <a:latin typeface="RobotoCondensed-Regular"/>
              </a:rPr>
              <a:t>sit-ups.</a:t>
            </a:r>
          </a:p>
          <a:p>
            <a:r>
              <a:rPr lang="en-US" sz="2000" dirty="0">
                <a:latin typeface="RobotoCondensed-Regular"/>
              </a:rPr>
              <a:t>Request applicant </a:t>
            </a:r>
            <a:r>
              <a:rPr lang="en-US" sz="2000" b="1" dirty="0">
                <a:latin typeface="RobotoCondensed-Regular"/>
              </a:rPr>
              <a:t>contact Detailer if under orders </a:t>
            </a:r>
            <a:r>
              <a:rPr lang="en-US" sz="2000" dirty="0">
                <a:latin typeface="RobotoCondensed-Regular"/>
              </a:rPr>
              <a:t>to inform of intention to submit for OCS </a:t>
            </a:r>
            <a:r>
              <a:rPr lang="en-US" sz="2000" dirty="0" smtClean="0">
                <a:latin typeface="RobotoCondensed-Regular"/>
              </a:rPr>
              <a:t>or within </a:t>
            </a:r>
            <a:r>
              <a:rPr lang="en-US" sz="2000" dirty="0">
                <a:latin typeface="RobotoCondensed-Regular"/>
              </a:rPr>
              <a:t>90 days of current PRD to obtain PRD adjustment. </a:t>
            </a:r>
          </a:p>
          <a:p>
            <a:r>
              <a:rPr lang="en-US" sz="2000" b="1" dirty="0" smtClean="0">
                <a:solidFill>
                  <a:schemeClr val="bg1"/>
                </a:solidFill>
                <a:latin typeface="RobotoCondensed-Regular"/>
              </a:rPr>
              <a:t>Board </a:t>
            </a:r>
            <a:r>
              <a:rPr lang="en-US" sz="2000" b="1" dirty="0">
                <a:solidFill>
                  <a:schemeClr val="bg1"/>
                </a:solidFill>
                <a:latin typeface="RobotoCondensed-Regular"/>
              </a:rPr>
              <a:t>results may be released to BOL 2 - 10 weeks after the convening of the </a:t>
            </a:r>
            <a:r>
              <a:rPr lang="en-US" sz="2000" b="1" dirty="0" smtClean="0">
                <a:solidFill>
                  <a:schemeClr val="bg1"/>
                </a:solidFill>
                <a:latin typeface="RobotoCondensed-Regular"/>
              </a:rPr>
              <a:t>board.</a:t>
            </a:r>
            <a:endParaRPr lang="en-US" sz="1800" b="1" dirty="0">
              <a:solidFill>
                <a:schemeClr val="bg1"/>
              </a:solidFill>
              <a:latin typeface="RobotoCondensed-Regular"/>
            </a:endParaRPr>
          </a:p>
        </p:txBody>
      </p:sp>
      <p:sp>
        <p:nvSpPr>
          <p:cNvPr id="5" name="Title 4">
            <a:extLst>
              <a:ext uri="{FF2B5EF4-FFF2-40B4-BE49-F238E27FC236}">
                <a16:creationId xmlns:a16="http://schemas.microsoft.com/office/drawing/2014/main" id="{17E6701E-6C00-2D41-AE8C-AB991EC7EB74}"/>
              </a:ext>
            </a:extLst>
          </p:cNvPr>
          <p:cNvSpPr txBox="1">
            <a:spLocks noGrp="1"/>
          </p:cNvSpPr>
          <p:nvPr>
            <p:ph type="title"/>
          </p:nvPr>
        </p:nvSpPr>
        <p:spPr>
          <a:xfrm>
            <a:off x="155575" y="174109"/>
            <a:ext cx="9993923" cy="535531"/>
          </a:xfrm>
          <a:prstGeom prst="rect">
            <a:avLst/>
          </a:prstGeom>
          <a:noFill/>
        </p:spPr>
        <p:txBody>
          <a:bodyPr wrap="square" rtlCol="0">
            <a:spAutoFit/>
          </a:bodyPr>
          <a:lstStyle/>
          <a:p>
            <a:r>
              <a:rPr lang="en-US" sz="3200" b="1" dirty="0" smtClean="0">
                <a:latin typeface="Arial Black" panose="020B0A04020102020204" pitchFamily="34" charset="0"/>
                <a:ea typeface="Roboto" panose="02000000000000000000" pitchFamily="2" charset="0"/>
                <a:cs typeface="Aharoni" panose="02010803020104030203" pitchFamily="2" charset="-79"/>
              </a:rPr>
              <a:t>Notes </a:t>
            </a:r>
            <a:r>
              <a:rPr lang="en-US" sz="3200" b="1" dirty="0">
                <a:latin typeface="Arial Black" panose="020B0A04020102020204" pitchFamily="34" charset="0"/>
                <a:ea typeface="Roboto" panose="02000000000000000000" pitchFamily="2" charset="0"/>
                <a:cs typeface="Aharoni" panose="02010803020104030203" pitchFamily="2" charset="-79"/>
              </a:rPr>
              <a:t>from </a:t>
            </a:r>
            <a:r>
              <a:rPr lang="en-US" sz="3200" b="1" dirty="0" smtClean="0">
                <a:latin typeface="Arial Black" panose="020B0A04020102020204" pitchFamily="34" charset="0"/>
                <a:ea typeface="Roboto" panose="02000000000000000000" pitchFamily="2" charset="0"/>
                <a:cs typeface="Aharoni" panose="02010803020104030203" pitchFamily="2" charset="-79"/>
              </a:rPr>
              <a:t>OCM &amp; Mr</a:t>
            </a:r>
            <a:r>
              <a:rPr lang="en-US" sz="3200" b="1" dirty="0" smtClean="0">
                <a:latin typeface="Arial Black" panose="020B0A04020102020204" pitchFamily="34" charset="0"/>
                <a:ea typeface="Roboto" panose="02000000000000000000" pitchFamily="2" charset="0"/>
                <a:cs typeface="Aharoni" panose="02010803020104030203" pitchFamily="2" charset="-79"/>
              </a:rPr>
              <a:t>. Celestin</a:t>
            </a:r>
            <a:endParaRPr lang="en-US" sz="3200" b="1" dirty="0">
              <a:latin typeface="Arial Black" panose="020B0A04020102020204" pitchFamily="34" charset="0"/>
              <a:ea typeface="Roboto" panose="02000000000000000000" pitchFamily="2" charset="0"/>
              <a:cs typeface="Aharoni" panose="02010803020104030203" pitchFamily="2" charset="-79"/>
            </a:endParaRPr>
          </a:p>
        </p:txBody>
      </p:sp>
      <p:sp>
        <p:nvSpPr>
          <p:cNvPr id="7" name="AutoShape 2" descr="United States Navy Recruiting Command sea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United States Navy Recruiting Command sea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001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0" y="0"/>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165683" y="166070"/>
            <a:ext cx="11380573" cy="584775"/>
          </a:xfrm>
          <a:prstGeom prst="rect">
            <a:avLst/>
          </a:prstGeom>
          <a:noFill/>
        </p:spPr>
        <p:txBody>
          <a:bodyPr wrap="square" rtlCol="0">
            <a:spAutoFit/>
          </a:bodyPr>
          <a:lstStyle/>
          <a:p>
            <a:r>
              <a:rPr lang="en-US" sz="3200" b="1" dirty="0" smtClean="0">
                <a:latin typeface="Arial Black" panose="020B0A04020102020204" pitchFamily="34" charset="0"/>
                <a:ea typeface="Roboto" panose="02000000000000000000" pitchFamily="2" charset="0"/>
                <a:cs typeface="Aharoni" panose="02010803020104030203" pitchFamily="2" charset="-79"/>
              </a:rPr>
              <a:t>Program Authorization 109</a:t>
            </a:r>
            <a:endParaRPr lang="en-US" sz="3200" b="1" dirty="0">
              <a:latin typeface="Arial Black" panose="020B0A04020102020204" pitchFamily="34" charset="0"/>
              <a:ea typeface="Roboto" panose="02000000000000000000" pitchFamily="2" charset="0"/>
              <a:cs typeface="Aharoni" panose="02010803020104030203" pitchFamily="2" charset="-79"/>
            </a:endParaRPr>
          </a:p>
        </p:txBody>
      </p:sp>
      <p:sp>
        <p:nvSpPr>
          <p:cNvPr id="9" name="Content Placeholder 1"/>
          <p:cNvSpPr txBox="1">
            <a:spLocks/>
          </p:cNvSpPr>
          <p:nvPr/>
        </p:nvSpPr>
        <p:spPr>
          <a:xfrm>
            <a:off x="407119" y="756889"/>
            <a:ext cx="11304820" cy="4905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latin typeface="RobotoCondensed-Regular"/>
                <a:ea typeface="Roboto Condensed" panose="02000000000000000000" pitchFamily="2" charset="0"/>
              </a:rPr>
              <a:t>US </a:t>
            </a:r>
            <a:r>
              <a:rPr lang="en-US" sz="2000" dirty="0" smtClean="0">
                <a:latin typeface="RobotoCondensed-Regular"/>
                <a:ea typeface="Roboto Condensed" panose="02000000000000000000" pitchFamily="2" charset="0"/>
              </a:rPr>
              <a:t>Citizen </a:t>
            </a:r>
          </a:p>
          <a:p>
            <a:r>
              <a:rPr lang="en-US" sz="2000" dirty="0" smtClean="0">
                <a:latin typeface="RobotoCondensed-Regular"/>
                <a:ea typeface="Roboto Condensed" panose="02000000000000000000" pitchFamily="2" charset="0"/>
              </a:rPr>
              <a:t>Age 21-42</a:t>
            </a:r>
            <a:endParaRPr lang="en-US" sz="2000" dirty="0" smtClean="0">
              <a:latin typeface="RobotoCondensed-Regular"/>
              <a:ea typeface="Roboto Condensed" panose="02000000000000000000" pitchFamily="2" charset="0"/>
            </a:endParaRPr>
          </a:p>
          <a:p>
            <a:r>
              <a:rPr lang="en-US" sz="2000" dirty="0" smtClean="0">
                <a:latin typeface="RobotoCondensed-Regular"/>
                <a:ea typeface="Roboto Condensed" panose="02000000000000000000" pitchFamily="2" charset="0"/>
              </a:rPr>
              <a:t>HR-Focused </a:t>
            </a:r>
            <a:r>
              <a:rPr lang="en-US" sz="2000" dirty="0">
                <a:latin typeface="RobotoCondensed-Regular"/>
                <a:ea typeface="Roboto Condensed" panose="02000000000000000000" pitchFamily="2" charset="0"/>
              </a:rPr>
              <a:t>Bachelor’s </a:t>
            </a:r>
            <a:r>
              <a:rPr lang="en-US" sz="2000" dirty="0" smtClean="0">
                <a:latin typeface="RobotoCondensed-Regular"/>
                <a:ea typeface="Roboto Condensed" panose="02000000000000000000" pitchFamily="2" charset="0"/>
              </a:rPr>
              <a:t>with a 2.2 GPA or higher</a:t>
            </a:r>
          </a:p>
          <a:p>
            <a:r>
              <a:rPr lang="en-US" sz="2000" dirty="0" smtClean="0">
                <a:latin typeface="RobotoCondensed-Regular"/>
                <a:ea typeface="Roboto Condensed" panose="02000000000000000000" pitchFamily="2" charset="0"/>
              </a:rPr>
              <a:t>Fully Medically Ready and available for worldwide assignments</a:t>
            </a:r>
          </a:p>
          <a:p>
            <a:r>
              <a:rPr lang="en-US" sz="2000" dirty="0" smtClean="0">
                <a:latin typeface="RobotoCondensed-Regular"/>
                <a:ea typeface="Roboto Condensed" panose="02000000000000000000" pitchFamily="2" charset="0"/>
              </a:rPr>
              <a:t>No Record of Disciplinary Actions (no convictions, or misdemeanors i.e. DUI/DWI) within 3 years</a:t>
            </a:r>
          </a:p>
          <a:p>
            <a:r>
              <a:rPr lang="en-US" sz="2000" dirty="0" smtClean="0">
                <a:latin typeface="RobotoCondensed-Regular"/>
                <a:ea typeface="Roboto Condensed" panose="02000000000000000000" pitchFamily="2" charset="0"/>
              </a:rPr>
              <a:t>PFA (Run preferred)</a:t>
            </a:r>
          </a:p>
          <a:p>
            <a:r>
              <a:rPr lang="en-US" sz="2000" dirty="0">
                <a:latin typeface="RobotoCondensed-Regular"/>
                <a:ea typeface="Roboto Condensed" panose="02000000000000000000" pitchFamily="2" charset="0"/>
              </a:rPr>
              <a:t>Two O-6 or above HR Interview Appraisals </a:t>
            </a:r>
          </a:p>
          <a:p>
            <a:r>
              <a:rPr lang="en-US" sz="2000" dirty="0">
                <a:latin typeface="RobotoCondensed-Regular"/>
                <a:ea typeface="Roboto Condensed" panose="02000000000000000000" pitchFamily="2" charset="0"/>
              </a:rPr>
              <a:t>Warfare Qualification</a:t>
            </a:r>
          </a:p>
          <a:p>
            <a:r>
              <a:rPr lang="en-US" sz="2000" dirty="0" smtClean="0">
                <a:latin typeface="RobotoCondensed-Regular"/>
                <a:ea typeface="Roboto Condensed" panose="02000000000000000000" pitchFamily="2" charset="0"/>
              </a:rPr>
              <a:t>ACTIVE </a:t>
            </a:r>
            <a:r>
              <a:rPr lang="en-US" sz="2000" dirty="0">
                <a:latin typeface="RobotoCondensed-Regular"/>
                <a:ea typeface="Roboto Condensed" panose="02000000000000000000" pitchFamily="2" charset="0"/>
              </a:rPr>
              <a:t>DUTY </a:t>
            </a:r>
            <a:r>
              <a:rPr lang="en-US" sz="2000" dirty="0" smtClean="0">
                <a:latin typeface="RobotoCondensed-Regular"/>
                <a:ea typeface="Roboto Condensed" panose="02000000000000000000" pitchFamily="2" charset="0"/>
              </a:rPr>
              <a:t>ONLY, </a:t>
            </a:r>
            <a:r>
              <a:rPr lang="en-US" sz="2000" dirty="0" smtClean="0">
                <a:latin typeface="RobotoCondensed-Regular"/>
                <a:ea typeface="Roboto Condensed" panose="02000000000000000000" pitchFamily="2" charset="0"/>
              </a:rPr>
              <a:t>12-months </a:t>
            </a:r>
            <a:r>
              <a:rPr lang="en-US" sz="2000" dirty="0" smtClean="0">
                <a:latin typeface="RobotoCondensed-Regular"/>
                <a:ea typeface="Roboto Condensed" panose="02000000000000000000" pitchFamily="2" charset="0"/>
              </a:rPr>
              <a:t>Time in </a:t>
            </a:r>
            <a:r>
              <a:rPr lang="en-US" sz="2000" dirty="0" smtClean="0">
                <a:latin typeface="RobotoCondensed-Regular"/>
                <a:ea typeface="Roboto Condensed" panose="02000000000000000000" pitchFamily="2" charset="0"/>
              </a:rPr>
              <a:t>Service</a:t>
            </a:r>
            <a:endParaRPr lang="en-US" sz="2000" dirty="0" smtClean="0">
              <a:latin typeface="RobotoCondensed-Regular"/>
              <a:ea typeface="Roboto Condensed" panose="02000000000000000000" pitchFamily="2" charset="0"/>
            </a:endParaRPr>
          </a:p>
          <a:p>
            <a:r>
              <a:rPr lang="en-US" sz="2000" dirty="0" smtClean="0">
                <a:latin typeface="RobotoCondensed-Regular"/>
                <a:ea typeface="Roboto Condensed" panose="02000000000000000000" pitchFamily="2" charset="0"/>
              </a:rPr>
              <a:t>NO WAIVERS</a:t>
            </a:r>
          </a:p>
          <a:p>
            <a:r>
              <a:rPr lang="en-US" sz="2000" dirty="0" smtClean="0">
                <a:latin typeface="RobotoCondensed-Regular"/>
                <a:ea typeface="Roboto Condensed" panose="02000000000000000000" pitchFamily="2" charset="0"/>
              </a:rPr>
              <a:t>If selected: OCS </a:t>
            </a:r>
            <a:r>
              <a:rPr lang="en-US" sz="2000" dirty="0" smtClean="0">
                <a:latin typeface="RobotoCondensed-Regular"/>
                <a:ea typeface="Roboto Condensed" panose="02000000000000000000" pitchFamily="2" charset="0"/>
                <a:sym typeface="Wingdings" panose="05000000000000000000" pitchFamily="2" charset="2"/>
              </a:rPr>
              <a:t>  Rank of Ensign (O-1E with qualifying records)   8-year Service Obligation</a:t>
            </a:r>
            <a:endParaRPr lang="en-US" sz="2000" dirty="0" smtClean="0">
              <a:latin typeface="RobotoCondensed-Regular"/>
              <a:ea typeface="Roboto Condensed" panose="02000000000000000000" pitchFamily="2" charset="0"/>
            </a:endParaRPr>
          </a:p>
          <a:p>
            <a:endParaRPr lang="en-US" sz="2000" dirty="0" smtClean="0">
              <a:latin typeface="RobotoCondensed-Regular"/>
              <a:ea typeface="Roboto Condensed" panose="02000000000000000000" pitchFamily="2" charset="0"/>
            </a:endParaRPr>
          </a:p>
          <a:p>
            <a:endParaRPr lang="en-US" sz="2000" dirty="0" smtClean="0">
              <a:latin typeface="RobotoCondensed-Regular"/>
              <a:ea typeface="Roboto Condensed" panose="02000000000000000000" pitchFamily="2" charset="0"/>
            </a:endParaRPr>
          </a:p>
          <a:p>
            <a:pPr lvl="1"/>
            <a:endParaRPr lang="en-US" sz="1600" dirty="0">
              <a:latin typeface="RobotoCondensed-Regular"/>
              <a:ea typeface="Roboto Condensed" panose="02000000000000000000" pitchFamily="2" charset="0"/>
            </a:endParaRPr>
          </a:p>
        </p:txBody>
      </p:sp>
      <p:sp>
        <p:nvSpPr>
          <p:cNvPr id="2" name="TextBox 1"/>
          <p:cNvSpPr txBox="1"/>
          <p:nvPr/>
        </p:nvSpPr>
        <p:spPr>
          <a:xfrm>
            <a:off x="1199526" y="5949095"/>
            <a:ext cx="9312888" cy="492443"/>
          </a:xfrm>
          <a:prstGeom prst="rect">
            <a:avLst/>
          </a:prstGeom>
          <a:noFill/>
        </p:spPr>
        <p:txBody>
          <a:bodyPr wrap="square" rtlCol="0">
            <a:spAutoFit/>
          </a:bodyPr>
          <a:lstStyle/>
          <a:p>
            <a:r>
              <a:rPr lang="en-US" sz="1400" b="1" dirty="0">
                <a:solidFill>
                  <a:schemeClr val="bg1"/>
                </a:solidFill>
              </a:rPr>
              <a:t>Start Here: </a:t>
            </a:r>
            <a:endParaRPr lang="en-US" sz="1400" b="1" dirty="0" smtClean="0">
              <a:solidFill>
                <a:schemeClr val="bg1"/>
              </a:solidFill>
            </a:endParaRPr>
          </a:p>
          <a:p>
            <a:r>
              <a:rPr lang="en-US" sz="1200" b="1" dirty="0" smtClean="0">
                <a:solidFill>
                  <a:schemeClr val="bg1"/>
                </a:solidFill>
              </a:rPr>
              <a:t>https</a:t>
            </a:r>
            <a:r>
              <a:rPr lang="en-US" sz="1200" b="1" dirty="0">
                <a:solidFill>
                  <a:schemeClr val="bg1"/>
                </a:solidFill>
              </a:rPr>
              <a:t>://www.mynavyhr.navy.mil/Career-Management/Community-Management/Officer/Active-OCM/Restricted-Line/Human-Resources/</a:t>
            </a:r>
          </a:p>
        </p:txBody>
      </p:sp>
    </p:spTree>
    <p:extLst>
      <p:ext uri="{BB962C8B-B14F-4D97-AF65-F5344CB8AC3E}">
        <p14:creationId xmlns:p14="http://schemas.microsoft.com/office/powerpoint/2010/main" val="483606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79457A-4DA3-2443-406B-F1D88B3EC232}"/>
              </a:ext>
            </a:extLst>
          </p:cNvPr>
          <p:cNvPicPr>
            <a:picLocks noGrp="1" noChangeAspect="1"/>
          </p:cNvPicPr>
          <p:nvPr>
            <p:ph idx="1"/>
          </p:nvPr>
        </p:nvPicPr>
        <p:blipFill>
          <a:blip r:embed="rId3"/>
          <a:stretch>
            <a:fillRect/>
          </a:stretch>
        </p:blipFill>
        <p:spPr>
          <a:xfrm>
            <a:off x="-21066" y="-15326"/>
            <a:ext cx="12234132" cy="6861883"/>
          </a:xfrm>
        </p:spPr>
      </p:pic>
      <p:sp>
        <p:nvSpPr>
          <p:cNvPr id="4" name="Slide Number Placeholder 3"/>
          <p:cNvSpPr>
            <a:spLocks noGrp="1"/>
          </p:cNvSpPr>
          <p:nvPr>
            <p:ph type="sldNum" sz="quarter" idx="4294967295"/>
          </p:nvPr>
        </p:nvSpPr>
        <p:spPr>
          <a:xfrm>
            <a:off x="8546230" y="6638439"/>
            <a:ext cx="2057400" cy="273844"/>
          </a:xfrm>
        </p:spPr>
        <p:txBody>
          <a:bodyPr/>
          <a:lstStyle/>
          <a:p>
            <a:fld id="{5B09154C-8B3A-4632-9415-6D2B73D48CFE}" type="slidenum">
              <a:rPr lang="en-US" smtClean="0"/>
              <a:t>6</a:t>
            </a:fld>
            <a:endParaRPr lang="en-US" dirty="0"/>
          </a:p>
        </p:txBody>
      </p:sp>
      <p:sp>
        <p:nvSpPr>
          <p:cNvPr id="6" name="Rectangle 5"/>
          <p:cNvSpPr/>
          <p:nvPr/>
        </p:nvSpPr>
        <p:spPr>
          <a:xfrm>
            <a:off x="723414" y="1332582"/>
            <a:ext cx="3364712" cy="2996205"/>
          </a:xfrm>
          <a:prstGeom prst="rect">
            <a:avLst/>
          </a:prstGeom>
        </p:spPr>
        <p:txBody>
          <a:bodyPr wrap="square">
            <a:spAutoFit/>
          </a:bodyPr>
          <a:lstStyle/>
          <a:p>
            <a:pPr>
              <a:lnSpc>
                <a:spcPct val="90000"/>
              </a:lnSpc>
              <a:spcAft>
                <a:spcPts val="450"/>
              </a:spcAft>
            </a:pPr>
            <a:r>
              <a:rPr lang="en-US" b="1" u="sng" dirty="0">
                <a:solidFill>
                  <a:prstClr val="black"/>
                </a:solidFill>
              </a:rPr>
              <a:t>AC Accession Sources (FY21):</a:t>
            </a:r>
            <a:r>
              <a:rPr lang="en-US" b="1" dirty="0">
                <a:solidFill>
                  <a:prstClr val="black"/>
                </a:solidFill>
              </a:rPr>
              <a:t> </a:t>
            </a:r>
          </a:p>
          <a:p>
            <a:pPr marL="171450" indent="-171450">
              <a:lnSpc>
                <a:spcPct val="90000"/>
              </a:lnSpc>
              <a:spcAft>
                <a:spcPts val="450"/>
              </a:spcAft>
              <a:buFont typeface="Arial" panose="020B0604020202020204" pitchFamily="34" charset="0"/>
              <a:buChar char="•"/>
            </a:pPr>
            <a:r>
              <a:rPr lang="en-US" dirty="0">
                <a:solidFill>
                  <a:prstClr val="black"/>
                </a:solidFill>
              </a:rPr>
              <a:t>Lateral Transfer (52%)</a:t>
            </a:r>
          </a:p>
          <a:p>
            <a:pPr marL="171450" indent="-171450">
              <a:lnSpc>
                <a:spcPct val="90000"/>
              </a:lnSpc>
              <a:spcAft>
                <a:spcPts val="450"/>
              </a:spcAft>
              <a:buFont typeface="Arial" panose="020B0604020202020204" pitchFamily="34" charset="0"/>
              <a:buChar char="•"/>
            </a:pPr>
            <a:r>
              <a:rPr lang="en-US" dirty="0">
                <a:solidFill>
                  <a:prstClr val="black"/>
                </a:solidFill>
              </a:rPr>
              <a:t>POCR (40%)</a:t>
            </a:r>
          </a:p>
          <a:p>
            <a:pPr marL="171450" indent="-171450">
              <a:lnSpc>
                <a:spcPct val="90000"/>
              </a:lnSpc>
              <a:spcAft>
                <a:spcPts val="450"/>
              </a:spcAft>
              <a:buFont typeface="Arial" panose="020B0604020202020204" pitchFamily="34" charset="0"/>
              <a:buChar char="•"/>
            </a:pPr>
            <a:r>
              <a:rPr lang="en-US" dirty="0">
                <a:solidFill>
                  <a:prstClr val="black"/>
                </a:solidFill>
              </a:rPr>
              <a:t>Indefinite Recall (8%) </a:t>
            </a:r>
          </a:p>
          <a:p>
            <a:pPr>
              <a:lnSpc>
                <a:spcPct val="90000"/>
              </a:lnSpc>
              <a:spcAft>
                <a:spcPts val="450"/>
              </a:spcAft>
            </a:pPr>
            <a:endParaRPr lang="en-US" b="1" u="sng" dirty="0">
              <a:solidFill>
                <a:prstClr val="black"/>
              </a:solidFill>
            </a:endParaRPr>
          </a:p>
          <a:p>
            <a:pPr>
              <a:lnSpc>
                <a:spcPct val="90000"/>
              </a:lnSpc>
              <a:spcAft>
                <a:spcPts val="450"/>
              </a:spcAft>
            </a:pPr>
            <a:r>
              <a:rPr lang="en-US" b="1" u="sng" dirty="0">
                <a:solidFill>
                  <a:prstClr val="black"/>
                </a:solidFill>
              </a:rPr>
              <a:t>AC % Warfare Qualified:</a:t>
            </a:r>
            <a:endParaRPr lang="en-US" dirty="0">
              <a:solidFill>
                <a:prstClr val="black"/>
              </a:solidFill>
            </a:endParaRPr>
          </a:p>
          <a:p>
            <a:pPr marL="171450" indent="-171450">
              <a:lnSpc>
                <a:spcPct val="90000"/>
              </a:lnSpc>
              <a:spcAft>
                <a:spcPts val="450"/>
              </a:spcAft>
              <a:buFont typeface="Arial" panose="020B0604020202020204" pitchFamily="34" charset="0"/>
              <a:buChar char="•"/>
            </a:pPr>
            <a:r>
              <a:rPr lang="en-US" dirty="0">
                <a:solidFill>
                  <a:prstClr val="black"/>
                </a:solidFill>
              </a:rPr>
              <a:t>2017 (53%) </a:t>
            </a:r>
          </a:p>
          <a:p>
            <a:pPr marL="171450" indent="-171450">
              <a:lnSpc>
                <a:spcPct val="90000"/>
              </a:lnSpc>
              <a:spcAft>
                <a:spcPts val="450"/>
              </a:spcAft>
              <a:buFont typeface="Arial" panose="020B0604020202020204" pitchFamily="34" charset="0"/>
              <a:buChar char="•"/>
            </a:pPr>
            <a:r>
              <a:rPr lang="en-US" dirty="0">
                <a:solidFill>
                  <a:prstClr val="black"/>
                </a:solidFill>
              </a:rPr>
              <a:t>2022 (61%)</a:t>
            </a:r>
          </a:p>
          <a:p>
            <a:pPr marL="171450" indent="-171450">
              <a:lnSpc>
                <a:spcPct val="90000"/>
              </a:lnSpc>
              <a:spcAft>
                <a:spcPts val="450"/>
              </a:spcAft>
              <a:buFont typeface="Arial" panose="020B0604020202020204" pitchFamily="34" charset="0"/>
              <a:buChar char="•"/>
            </a:pPr>
            <a:endParaRPr lang="en-US" sz="1350" dirty="0">
              <a:solidFill>
                <a:prstClr val="black"/>
              </a:solidFill>
            </a:endParaRPr>
          </a:p>
          <a:p>
            <a:pPr marL="171450" indent="-171450">
              <a:lnSpc>
                <a:spcPct val="90000"/>
              </a:lnSpc>
              <a:spcAft>
                <a:spcPts val="450"/>
              </a:spcAft>
              <a:buFont typeface="Arial" panose="020B0604020202020204" pitchFamily="34" charset="0"/>
              <a:buChar char="•"/>
            </a:pPr>
            <a:endParaRPr lang="en-US" sz="1050" dirty="0">
              <a:solidFill>
                <a:prstClr val="black"/>
              </a:solidFill>
            </a:endParaRPr>
          </a:p>
        </p:txBody>
      </p:sp>
      <p:graphicFrame>
        <p:nvGraphicFramePr>
          <p:cNvPr id="7" name="Chart 6"/>
          <p:cNvGraphicFramePr>
            <a:graphicFrameLocks/>
          </p:cNvGraphicFramePr>
          <p:nvPr/>
        </p:nvGraphicFramePr>
        <p:xfrm>
          <a:off x="7563003" y="1684235"/>
          <a:ext cx="3441370" cy="369318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524000" y="6164889"/>
            <a:ext cx="9079630" cy="338554"/>
          </a:xfrm>
          <a:prstGeom prst="rect">
            <a:avLst/>
          </a:prstGeom>
          <a:solidFill>
            <a:srgbClr val="000066"/>
          </a:solidFill>
        </p:spPr>
        <p:txBody>
          <a:bodyPr wrap="square" rtlCol="0">
            <a:spAutoFit/>
          </a:bodyPr>
          <a:lstStyle/>
          <a:p>
            <a:pPr algn="ctr"/>
            <a:r>
              <a:rPr lang="en-US" sz="1600" b="1" i="1" dirty="0">
                <a:solidFill>
                  <a:schemeClr val="bg1"/>
                </a:solidFill>
              </a:rPr>
              <a:t>HR Community accesses its Officers from 31 different Navy designators  </a:t>
            </a:r>
          </a:p>
        </p:txBody>
      </p:sp>
      <p:pic>
        <p:nvPicPr>
          <p:cNvPr id="3" name="Picture 2"/>
          <p:cNvPicPr>
            <a:picLocks noChangeAspect="1"/>
          </p:cNvPicPr>
          <p:nvPr/>
        </p:nvPicPr>
        <p:blipFill>
          <a:blip r:embed="rId5"/>
          <a:stretch>
            <a:fillRect/>
          </a:stretch>
        </p:blipFill>
        <p:spPr>
          <a:xfrm>
            <a:off x="2880943" y="1214956"/>
            <a:ext cx="9443488" cy="4949933"/>
          </a:xfrm>
          <a:prstGeom prst="rect">
            <a:avLst/>
          </a:prstGeom>
        </p:spPr>
      </p:pic>
      <p:sp>
        <p:nvSpPr>
          <p:cNvPr id="8" name="TextBox 7">
            <a:extLst>
              <a:ext uri="{FF2B5EF4-FFF2-40B4-BE49-F238E27FC236}">
                <a16:creationId xmlns:a16="http://schemas.microsoft.com/office/drawing/2014/main" id="{A50FA894-EB9D-3278-24DD-CFF9A61BCE68}"/>
              </a:ext>
            </a:extLst>
          </p:cNvPr>
          <p:cNvSpPr txBox="1"/>
          <p:nvPr/>
        </p:nvSpPr>
        <p:spPr>
          <a:xfrm>
            <a:off x="165684" y="181409"/>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HR COMMUNITY OVERVIEW</a:t>
            </a:r>
          </a:p>
        </p:txBody>
      </p:sp>
    </p:spTree>
    <p:extLst>
      <p:ext uri="{BB962C8B-B14F-4D97-AF65-F5344CB8AC3E}">
        <p14:creationId xmlns:p14="http://schemas.microsoft.com/office/powerpoint/2010/main" val="960086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516464C4-B300-806A-1DD7-6E3DEE44F79D}"/>
              </a:ext>
            </a:extLst>
          </p:cNvPr>
          <p:cNvPicPr>
            <a:picLocks noGrp="1" noChangeAspect="1"/>
          </p:cNvPicPr>
          <p:nvPr>
            <p:ph idx="1"/>
          </p:nvPr>
        </p:nvPicPr>
        <p:blipFill>
          <a:blip r:embed="rId3"/>
          <a:stretch>
            <a:fillRect/>
          </a:stretch>
        </p:blipFill>
        <p:spPr>
          <a:xfrm>
            <a:off x="0" y="23777"/>
            <a:ext cx="12234132" cy="6861883"/>
          </a:xfrm>
        </p:spPr>
      </p:pic>
      <p:pic>
        <p:nvPicPr>
          <p:cNvPr id="8" name="Picture 7" descr="blank-map-of-the-united-states-and-canada-i18.jpg"/>
          <p:cNvPicPr>
            <a:picLocks noChangeAspect="1"/>
          </p:cNvPicPr>
          <p:nvPr/>
        </p:nvPicPr>
        <p:blipFill>
          <a:blip r:embed="rId4" cstate="print"/>
          <a:srcRect b="43925"/>
          <a:stretch>
            <a:fillRect/>
          </a:stretch>
        </p:blipFill>
        <p:spPr>
          <a:xfrm>
            <a:off x="1444488" y="1241423"/>
            <a:ext cx="4953000" cy="3057408"/>
          </a:xfrm>
          <a:prstGeom prst="rect">
            <a:avLst/>
          </a:prstGeom>
        </p:spPr>
      </p:pic>
      <p:pic>
        <p:nvPicPr>
          <p:cNvPr id="10" name="Picture 9" descr="blank-map-of-the-united-states-and-canada-i18.jpg"/>
          <p:cNvPicPr>
            <a:picLocks noChangeAspect="1"/>
          </p:cNvPicPr>
          <p:nvPr/>
        </p:nvPicPr>
        <p:blipFill>
          <a:blip r:embed="rId4" cstate="print"/>
          <a:srcRect l="50976" t="56075" r="20350" b="9626"/>
          <a:stretch>
            <a:fillRect/>
          </a:stretch>
        </p:blipFill>
        <p:spPr>
          <a:xfrm>
            <a:off x="1596888" y="3832224"/>
            <a:ext cx="1371600" cy="1806099"/>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527155897"/>
              </p:ext>
            </p:extLst>
          </p:nvPr>
        </p:nvGraphicFramePr>
        <p:xfrm>
          <a:off x="7589220" y="926079"/>
          <a:ext cx="3832677" cy="4875993"/>
        </p:xfrm>
        <a:graphic>
          <a:graphicData uri="http://schemas.openxmlformats.org/drawingml/2006/table">
            <a:tbl>
              <a:tblPr firstRow="1" bandRow="1">
                <a:tableStyleId>{21E4AEA4-8DFA-4A89-87EB-49C32662AFE0}</a:tableStyleId>
              </a:tblPr>
              <a:tblGrid>
                <a:gridCol w="1394277">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16015">
                <a:tc>
                  <a:txBody>
                    <a:bodyPr/>
                    <a:lstStyle/>
                    <a:p>
                      <a:r>
                        <a:rPr lang="en-US" sz="1050" dirty="0"/>
                        <a:t>BSO </a:t>
                      </a:r>
                    </a:p>
                  </a:txBody>
                  <a:tcPr>
                    <a:solidFill>
                      <a:srgbClr val="002060"/>
                    </a:solidFill>
                  </a:tcPr>
                </a:tc>
                <a:tc>
                  <a:txBody>
                    <a:bodyPr/>
                    <a:lstStyle/>
                    <a:p>
                      <a:r>
                        <a:rPr lang="en-US" sz="1050" dirty="0"/>
                        <a:t>Billet Types</a:t>
                      </a:r>
                    </a:p>
                  </a:txBody>
                  <a:tcPr>
                    <a:solidFill>
                      <a:srgbClr val="002060"/>
                    </a:solidFill>
                  </a:tcPr>
                </a:tc>
                <a:extLst>
                  <a:ext uri="{0D108BD9-81ED-4DB2-BD59-A6C34878D82A}">
                    <a16:rowId xmlns:a16="http://schemas.microsoft.com/office/drawing/2014/main" val="10000"/>
                  </a:ext>
                </a:extLst>
              </a:tr>
              <a:tr h="805898">
                <a:tc>
                  <a:txBody>
                    <a:bodyPr/>
                    <a:lstStyle/>
                    <a:p>
                      <a:r>
                        <a:rPr lang="en-US" sz="1050" dirty="0"/>
                        <a:t>CHNAVPERS</a:t>
                      </a:r>
                    </a:p>
                  </a:txBody>
                  <a:tcPr/>
                </a:tc>
                <a:tc>
                  <a:txBody>
                    <a:bodyPr/>
                    <a:lstStyle/>
                    <a:p>
                      <a:r>
                        <a:rPr lang="en-US" sz="1050" dirty="0"/>
                        <a:t>Manpower Plan,</a:t>
                      </a:r>
                      <a:r>
                        <a:rPr lang="en-US" sz="1050" baseline="0" dirty="0"/>
                        <a:t> Personnel Plans &amp; Policy, Recruiting, Reserve Support, Budget M&amp;P, Training, CO, XO, IT </a:t>
                      </a:r>
                      <a:r>
                        <a:rPr lang="en-US" sz="1050" baseline="0" dirty="0" err="1"/>
                        <a:t>Mgt</a:t>
                      </a:r>
                      <a:r>
                        <a:rPr lang="en-US" sz="1050" baseline="0" dirty="0"/>
                        <a:t>, Ops Analysis, MNCC</a:t>
                      </a:r>
                      <a:endParaRPr lang="en-US" sz="1050" dirty="0"/>
                    </a:p>
                  </a:txBody>
                  <a:tcPr/>
                </a:tc>
                <a:extLst>
                  <a:ext uri="{0D108BD9-81ED-4DB2-BD59-A6C34878D82A}">
                    <a16:rowId xmlns:a16="http://schemas.microsoft.com/office/drawing/2014/main" val="10001"/>
                  </a:ext>
                </a:extLst>
              </a:tr>
              <a:tr h="560956">
                <a:tc>
                  <a:txBody>
                    <a:bodyPr/>
                    <a:lstStyle/>
                    <a:p>
                      <a:r>
                        <a:rPr lang="en-US" sz="1050" dirty="0"/>
                        <a:t>CFFC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Manpower/Personnel</a:t>
                      </a:r>
                      <a:r>
                        <a:rPr lang="en-US" sz="1050" baseline="0" dirty="0"/>
                        <a:t> Plan (N1X)</a:t>
                      </a:r>
                      <a:r>
                        <a:rPr lang="en-US" sz="1050" dirty="0"/>
                        <a:t>, Training Afloat, Force Integration, ECRC XO, Mobilization Det CO/XO</a:t>
                      </a:r>
                    </a:p>
                  </a:txBody>
                  <a:tcPr/>
                </a:tc>
                <a:extLst>
                  <a:ext uri="{0D108BD9-81ED-4DB2-BD59-A6C34878D82A}">
                    <a16:rowId xmlns:a16="http://schemas.microsoft.com/office/drawing/2014/main" val="10002"/>
                  </a:ext>
                </a:extLst>
              </a:tr>
              <a:tr h="427078">
                <a:tc>
                  <a:txBody>
                    <a:bodyPr/>
                    <a:lstStyle/>
                    <a:p>
                      <a:r>
                        <a:rPr lang="en-US" sz="1050" dirty="0"/>
                        <a:t>COMPACFLT</a:t>
                      </a:r>
                    </a:p>
                  </a:txBody>
                  <a:tcPr/>
                </a:tc>
                <a:tc>
                  <a:txBody>
                    <a:bodyPr/>
                    <a:lstStyle/>
                    <a:p>
                      <a:r>
                        <a:rPr lang="en-US" sz="1050" dirty="0"/>
                        <a:t>Manpower/Planning (N1X), Afloat</a:t>
                      </a:r>
                      <a:r>
                        <a:rPr lang="en-US" sz="1050" baseline="0" dirty="0"/>
                        <a:t> Training, Fleet Distribution</a:t>
                      </a:r>
                      <a:endParaRPr lang="en-US" sz="1050" dirty="0"/>
                    </a:p>
                  </a:txBody>
                  <a:tcPr/>
                </a:tc>
                <a:extLst>
                  <a:ext uri="{0D108BD9-81ED-4DB2-BD59-A6C34878D82A}">
                    <a16:rowId xmlns:a16="http://schemas.microsoft.com/office/drawing/2014/main" val="10003"/>
                  </a:ext>
                </a:extLst>
              </a:tr>
              <a:tr h="733583">
                <a:tc>
                  <a:txBody>
                    <a:bodyPr/>
                    <a:lstStyle/>
                    <a:p>
                      <a:r>
                        <a:rPr lang="en-US" sz="1050" dirty="0"/>
                        <a:t>OSD/JCS</a:t>
                      </a:r>
                    </a:p>
                  </a:txBody>
                  <a:tcPr/>
                </a:tc>
                <a:tc>
                  <a:txBody>
                    <a:bodyPr/>
                    <a:lstStyle/>
                    <a:p>
                      <a:r>
                        <a:rPr lang="en-US" sz="1050" dirty="0"/>
                        <a:t>Director, Chief, Manpower Plans, Joint Requirements,</a:t>
                      </a:r>
                      <a:r>
                        <a:rPr lang="en-US" sz="1050" baseline="0" dirty="0"/>
                        <a:t> Deputy Director Training, Director Planning &amp; Programming</a:t>
                      </a:r>
                      <a:endParaRPr lang="en-US" sz="1050" dirty="0"/>
                    </a:p>
                  </a:txBody>
                  <a:tcPr/>
                </a:tc>
                <a:extLst>
                  <a:ext uri="{0D108BD9-81ED-4DB2-BD59-A6C34878D82A}">
                    <a16:rowId xmlns:a16="http://schemas.microsoft.com/office/drawing/2014/main" val="10004"/>
                  </a:ext>
                </a:extLst>
              </a:tr>
              <a:tr h="427078">
                <a:tc>
                  <a:txBody>
                    <a:bodyPr/>
                    <a:lstStyle/>
                    <a:p>
                      <a:r>
                        <a:rPr lang="en-US" sz="1050" dirty="0"/>
                        <a:t>NETC</a:t>
                      </a:r>
                    </a:p>
                  </a:txBody>
                  <a:tcPr/>
                </a:tc>
                <a:tc>
                  <a:txBody>
                    <a:bodyPr/>
                    <a:lstStyle/>
                    <a:p>
                      <a:r>
                        <a:rPr lang="en-US" sz="1050" dirty="0"/>
                        <a:t>Training, CO, XO,</a:t>
                      </a:r>
                      <a:r>
                        <a:rPr lang="en-US" sz="1050" baseline="0" dirty="0"/>
                        <a:t> Manpower Plans, NR OTC Newport OIC</a:t>
                      </a:r>
                      <a:endParaRPr lang="en-US" sz="1050" dirty="0"/>
                    </a:p>
                  </a:txBody>
                  <a:tcPr/>
                </a:tc>
                <a:extLst>
                  <a:ext uri="{0D108BD9-81ED-4DB2-BD59-A6C34878D82A}">
                    <a16:rowId xmlns:a16="http://schemas.microsoft.com/office/drawing/2014/main" val="10005"/>
                  </a:ext>
                </a:extLst>
              </a:tr>
              <a:tr h="427078">
                <a:tc>
                  <a:txBody>
                    <a:bodyPr/>
                    <a:lstStyle/>
                    <a:p>
                      <a:r>
                        <a:rPr lang="en-US" sz="1050" dirty="0"/>
                        <a:t>CNRFC</a:t>
                      </a:r>
                    </a:p>
                  </a:txBody>
                  <a:tcPr/>
                </a:tc>
                <a:tc>
                  <a:txBody>
                    <a:bodyPr/>
                    <a:lstStyle/>
                    <a:p>
                      <a:r>
                        <a:rPr lang="en-US" sz="1050" dirty="0"/>
                        <a:t>Manpower</a:t>
                      </a:r>
                      <a:r>
                        <a:rPr lang="en-US" sz="1050" baseline="0" dirty="0"/>
                        <a:t> Plans/</a:t>
                      </a:r>
                      <a:r>
                        <a:rPr lang="en-US" sz="1050" baseline="0" dirty="0" err="1"/>
                        <a:t>Mgt</a:t>
                      </a:r>
                      <a:r>
                        <a:rPr lang="en-US" sz="1050" baseline="0" dirty="0"/>
                        <a:t>, Financial </a:t>
                      </a:r>
                      <a:r>
                        <a:rPr lang="en-US" sz="1050" baseline="0" dirty="0" err="1"/>
                        <a:t>Mgt</a:t>
                      </a:r>
                      <a:r>
                        <a:rPr lang="en-US" sz="1050" baseline="0" dirty="0"/>
                        <a:t>, IT Systems </a:t>
                      </a:r>
                      <a:r>
                        <a:rPr lang="en-US" sz="1050" baseline="0" dirty="0" err="1"/>
                        <a:t>Mgt</a:t>
                      </a:r>
                      <a:endParaRPr lang="en-US" sz="1050" dirty="0"/>
                    </a:p>
                  </a:txBody>
                  <a:tcPr/>
                </a:tc>
                <a:extLst>
                  <a:ext uri="{0D108BD9-81ED-4DB2-BD59-A6C34878D82A}">
                    <a16:rowId xmlns:a16="http://schemas.microsoft.com/office/drawing/2014/main" val="10006"/>
                  </a:ext>
                </a:extLst>
              </a:tr>
              <a:tr h="875092">
                <a:tc>
                  <a:txBody>
                    <a:bodyPr/>
                    <a:lstStyle/>
                    <a:p>
                      <a:r>
                        <a:rPr lang="en-US" sz="1050" dirty="0"/>
                        <a:t>AFRICOM/ SOUTHCOM/ STRATCOM/</a:t>
                      </a:r>
                      <a:r>
                        <a:rPr lang="en-US" sz="1050" baseline="0" dirty="0"/>
                        <a:t> EUCOM/ SOCOM/ NORTHCOM</a:t>
                      </a:r>
                      <a:endParaRPr lang="en-US" sz="1050" dirty="0"/>
                    </a:p>
                  </a:txBody>
                  <a:tcPr/>
                </a:tc>
                <a:tc>
                  <a:txBody>
                    <a:bodyPr/>
                    <a:lstStyle/>
                    <a:p>
                      <a:r>
                        <a:rPr lang="en-US" sz="1050" dirty="0"/>
                        <a:t>FTS Strength </a:t>
                      </a:r>
                      <a:r>
                        <a:rPr lang="en-US" sz="1050" dirty="0" err="1"/>
                        <a:t>Mgt</a:t>
                      </a:r>
                      <a:r>
                        <a:rPr lang="en-US" sz="1050" dirty="0"/>
                        <a:t>, Chief Navy &amp; MC Reserves, Chief Navy &amp; MC, Chief DSP, Personnel Plans, Chief HR </a:t>
                      </a:r>
                      <a:r>
                        <a:rPr lang="en-US" sz="1050" dirty="0" err="1"/>
                        <a:t>Div</a:t>
                      </a:r>
                      <a:r>
                        <a:rPr lang="en-US" sz="1050" dirty="0"/>
                        <a:t>, Reserve Affairs, Personnel P&amp;P, ADP Plans</a:t>
                      </a:r>
                      <a:r>
                        <a:rPr lang="en-US" sz="1050" baseline="0" dirty="0"/>
                        <a:t> </a:t>
                      </a:r>
                      <a:endParaRPr lang="en-US" sz="1050" dirty="0"/>
                    </a:p>
                  </a:txBody>
                  <a:tcPr/>
                </a:tc>
                <a:extLst>
                  <a:ext uri="{0D108BD9-81ED-4DB2-BD59-A6C34878D82A}">
                    <a16:rowId xmlns:a16="http://schemas.microsoft.com/office/drawing/2014/main" val="10007"/>
                  </a:ext>
                </a:extLst>
              </a:tr>
              <a:tr h="292671">
                <a:tc>
                  <a:txBody>
                    <a:bodyPr/>
                    <a:lstStyle/>
                    <a:p>
                      <a:r>
                        <a:rPr lang="en-US" sz="1050" dirty="0"/>
                        <a:t>CNIC</a:t>
                      </a:r>
                    </a:p>
                  </a:txBody>
                  <a:tcPr/>
                </a:tc>
                <a:tc>
                  <a:txBody>
                    <a:bodyPr/>
                    <a:lstStyle/>
                    <a:p>
                      <a:r>
                        <a:rPr lang="en-US" sz="1050" dirty="0"/>
                        <a:t>Manpower/Personnel Plans, OSO</a:t>
                      </a:r>
                    </a:p>
                  </a:txBody>
                  <a:tcPr/>
                </a:tc>
                <a:extLst>
                  <a:ext uri="{0D108BD9-81ED-4DB2-BD59-A6C34878D82A}">
                    <a16:rowId xmlns:a16="http://schemas.microsoft.com/office/drawing/2014/main" val="10008"/>
                  </a:ext>
                </a:extLst>
              </a:tr>
            </a:tbl>
          </a:graphicData>
        </a:graphic>
      </p:graphicFrame>
      <p:sp>
        <p:nvSpPr>
          <p:cNvPr id="13" name="Oval 12"/>
          <p:cNvSpPr/>
          <p:nvPr/>
        </p:nvSpPr>
        <p:spPr>
          <a:xfrm rot="1332795">
            <a:off x="1587077" y="1367600"/>
            <a:ext cx="1559791" cy="990600"/>
          </a:xfrm>
          <a:prstGeom prst="ellipse">
            <a:avLst/>
          </a:prstGeom>
          <a:solidFill>
            <a:schemeClr val="bg1">
              <a:lumMod val="95000"/>
              <a:alpha val="21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15" name="Oval 14"/>
          <p:cNvSpPr/>
          <p:nvPr/>
        </p:nvSpPr>
        <p:spPr>
          <a:xfrm rot="1215641">
            <a:off x="1389271" y="2412903"/>
            <a:ext cx="1932955" cy="1161320"/>
          </a:xfrm>
          <a:prstGeom prst="ellipse">
            <a:avLst/>
          </a:prstGeom>
          <a:solidFill>
            <a:schemeClr val="bg1">
              <a:lumMod val="95000"/>
              <a:alpha val="21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16" name="TextBox 15"/>
          <p:cNvSpPr txBox="1"/>
          <p:nvPr/>
        </p:nvSpPr>
        <p:spPr>
          <a:xfrm>
            <a:off x="1282563" y="3924497"/>
            <a:ext cx="2031774" cy="307777"/>
          </a:xfrm>
          <a:prstGeom prst="rect">
            <a:avLst/>
          </a:prstGeom>
          <a:noFill/>
        </p:spPr>
        <p:txBody>
          <a:bodyPr wrap="square" rtlCol="0">
            <a:spAutoFit/>
          </a:bodyPr>
          <a:lstStyle/>
          <a:p>
            <a:pPr algn="ctr">
              <a:defRPr/>
            </a:pPr>
            <a:r>
              <a:rPr lang="en-US" sz="1400" b="1" dirty="0">
                <a:solidFill>
                  <a:prstClr val="black"/>
                </a:solidFill>
                <a:latin typeface="Arial"/>
              </a:rPr>
              <a:t>Southwest – </a:t>
            </a:r>
            <a:r>
              <a:rPr lang="en-US" sz="1400" b="1" dirty="0">
                <a:solidFill>
                  <a:srgbClr val="FF0000"/>
                </a:solidFill>
                <a:latin typeface="Arial"/>
              </a:rPr>
              <a:t>78/25/24</a:t>
            </a:r>
          </a:p>
        </p:txBody>
      </p:sp>
      <p:sp>
        <p:nvSpPr>
          <p:cNvPr id="17" name="Oval 16"/>
          <p:cNvSpPr/>
          <p:nvPr/>
        </p:nvSpPr>
        <p:spPr>
          <a:xfrm rot="1155139">
            <a:off x="3022443" y="1649417"/>
            <a:ext cx="2177608" cy="1641084"/>
          </a:xfrm>
          <a:prstGeom prst="ellipse">
            <a:avLst/>
          </a:prstGeom>
          <a:solidFill>
            <a:schemeClr val="bg1">
              <a:lumMod val="95000"/>
              <a:alpha val="21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18" name="TextBox 17"/>
          <p:cNvSpPr txBox="1"/>
          <p:nvPr/>
        </p:nvSpPr>
        <p:spPr>
          <a:xfrm>
            <a:off x="2892288" y="1238447"/>
            <a:ext cx="2235306" cy="307777"/>
          </a:xfrm>
          <a:prstGeom prst="rect">
            <a:avLst/>
          </a:prstGeom>
          <a:noFill/>
        </p:spPr>
        <p:txBody>
          <a:bodyPr wrap="square" rtlCol="0">
            <a:spAutoFit/>
          </a:bodyPr>
          <a:lstStyle/>
          <a:p>
            <a:pPr algn="ctr">
              <a:defRPr/>
            </a:pPr>
            <a:r>
              <a:rPr lang="en-US" sz="1400" b="1" dirty="0">
                <a:solidFill>
                  <a:prstClr val="black"/>
                </a:solidFill>
                <a:latin typeface="Arial"/>
              </a:rPr>
              <a:t>Midwest – </a:t>
            </a:r>
            <a:r>
              <a:rPr lang="en-US" sz="1400" b="1" dirty="0">
                <a:solidFill>
                  <a:srgbClr val="FF0000"/>
                </a:solidFill>
                <a:latin typeface="Arial"/>
              </a:rPr>
              <a:t>133/41/51</a:t>
            </a:r>
          </a:p>
        </p:txBody>
      </p:sp>
      <p:sp>
        <p:nvSpPr>
          <p:cNvPr id="19" name="Oval 18"/>
          <p:cNvSpPr/>
          <p:nvPr/>
        </p:nvSpPr>
        <p:spPr>
          <a:xfrm>
            <a:off x="3007677" y="3298823"/>
            <a:ext cx="3302455" cy="914400"/>
          </a:xfrm>
          <a:prstGeom prst="ellipse">
            <a:avLst/>
          </a:prstGeom>
          <a:solidFill>
            <a:schemeClr val="bg1">
              <a:lumMod val="95000"/>
              <a:alpha val="21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20" name="TextBox 19"/>
          <p:cNvSpPr txBox="1"/>
          <p:nvPr/>
        </p:nvSpPr>
        <p:spPr>
          <a:xfrm>
            <a:off x="3044689" y="4365624"/>
            <a:ext cx="2491923" cy="307777"/>
          </a:xfrm>
          <a:prstGeom prst="rect">
            <a:avLst/>
          </a:prstGeom>
          <a:noFill/>
        </p:spPr>
        <p:txBody>
          <a:bodyPr wrap="square" rtlCol="0">
            <a:spAutoFit/>
          </a:bodyPr>
          <a:lstStyle/>
          <a:p>
            <a:pPr algn="ctr">
              <a:defRPr/>
            </a:pPr>
            <a:r>
              <a:rPr lang="en-US" sz="1400" b="1" dirty="0">
                <a:solidFill>
                  <a:prstClr val="black"/>
                </a:solidFill>
                <a:latin typeface="Arial"/>
              </a:rPr>
              <a:t>Southeast – </a:t>
            </a:r>
            <a:r>
              <a:rPr lang="en-US" sz="1400" b="1" dirty="0">
                <a:solidFill>
                  <a:srgbClr val="FF0000"/>
                </a:solidFill>
                <a:latin typeface="Arial"/>
              </a:rPr>
              <a:t>73/19/35</a:t>
            </a:r>
          </a:p>
        </p:txBody>
      </p:sp>
      <p:sp>
        <p:nvSpPr>
          <p:cNvPr id="21" name="Oval 20"/>
          <p:cNvSpPr/>
          <p:nvPr/>
        </p:nvSpPr>
        <p:spPr>
          <a:xfrm rot="17536157">
            <a:off x="4887462" y="1701248"/>
            <a:ext cx="1933807" cy="1041360"/>
          </a:xfrm>
          <a:prstGeom prst="ellipse">
            <a:avLst/>
          </a:prstGeom>
          <a:solidFill>
            <a:schemeClr val="bg1">
              <a:lumMod val="95000"/>
              <a:alpha val="21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22" name="TextBox 21"/>
          <p:cNvSpPr txBox="1"/>
          <p:nvPr/>
        </p:nvSpPr>
        <p:spPr>
          <a:xfrm>
            <a:off x="3463505" y="936624"/>
            <a:ext cx="3139907" cy="307777"/>
          </a:xfrm>
          <a:prstGeom prst="rect">
            <a:avLst/>
          </a:prstGeom>
          <a:noFill/>
        </p:spPr>
        <p:txBody>
          <a:bodyPr wrap="square" rtlCol="0">
            <a:spAutoFit/>
          </a:bodyPr>
          <a:lstStyle/>
          <a:p>
            <a:pPr algn="ctr">
              <a:defRPr/>
            </a:pPr>
            <a:r>
              <a:rPr lang="en-US" sz="1400" b="1" dirty="0">
                <a:solidFill>
                  <a:prstClr val="black"/>
                </a:solidFill>
                <a:latin typeface="Arial"/>
              </a:rPr>
              <a:t>Northeast/Mid-Atlantic – </a:t>
            </a:r>
            <a:r>
              <a:rPr lang="en-US" sz="1400" b="1" dirty="0">
                <a:solidFill>
                  <a:srgbClr val="FF0000"/>
                </a:solidFill>
                <a:latin typeface="Arial"/>
              </a:rPr>
              <a:t>171/91/74</a:t>
            </a:r>
          </a:p>
        </p:txBody>
      </p:sp>
      <p:sp>
        <p:nvSpPr>
          <p:cNvPr id="23" name="Oval 22"/>
          <p:cNvSpPr/>
          <p:nvPr/>
        </p:nvSpPr>
        <p:spPr>
          <a:xfrm>
            <a:off x="1596888" y="4289423"/>
            <a:ext cx="1066800" cy="1066800"/>
          </a:xfrm>
          <a:prstGeom prst="ellipse">
            <a:avLst/>
          </a:prstGeom>
          <a:solidFill>
            <a:schemeClr val="bg1">
              <a:lumMod val="95000"/>
              <a:alpha val="21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24" name="TextBox 23"/>
          <p:cNvSpPr txBox="1"/>
          <p:nvPr/>
        </p:nvSpPr>
        <p:spPr>
          <a:xfrm>
            <a:off x="1320609" y="5326363"/>
            <a:ext cx="1752600" cy="307777"/>
          </a:xfrm>
          <a:prstGeom prst="rect">
            <a:avLst/>
          </a:prstGeom>
          <a:noFill/>
        </p:spPr>
        <p:txBody>
          <a:bodyPr wrap="square" rtlCol="0">
            <a:spAutoFit/>
          </a:bodyPr>
          <a:lstStyle/>
          <a:p>
            <a:pPr algn="ctr">
              <a:defRPr/>
            </a:pPr>
            <a:r>
              <a:rPr lang="en-US" sz="1400" b="1" dirty="0">
                <a:solidFill>
                  <a:prstClr val="black"/>
                </a:solidFill>
                <a:latin typeface="Arial"/>
              </a:rPr>
              <a:t>Hawaii – </a:t>
            </a:r>
            <a:r>
              <a:rPr lang="en-US" sz="1400" b="1" dirty="0">
                <a:solidFill>
                  <a:srgbClr val="FF0000"/>
                </a:solidFill>
                <a:latin typeface="Arial"/>
              </a:rPr>
              <a:t>14/2/3</a:t>
            </a:r>
          </a:p>
        </p:txBody>
      </p:sp>
      <p:sp>
        <p:nvSpPr>
          <p:cNvPr id="25" name="TextBox 24"/>
          <p:cNvSpPr txBox="1"/>
          <p:nvPr/>
        </p:nvSpPr>
        <p:spPr>
          <a:xfrm>
            <a:off x="2892289" y="5048446"/>
            <a:ext cx="3644781" cy="523220"/>
          </a:xfrm>
          <a:prstGeom prst="rect">
            <a:avLst/>
          </a:prstGeom>
          <a:noFill/>
        </p:spPr>
        <p:txBody>
          <a:bodyPr wrap="square" rtlCol="0">
            <a:spAutoFit/>
          </a:bodyPr>
          <a:lstStyle/>
          <a:p>
            <a:pPr algn="ctr">
              <a:defRPr/>
            </a:pPr>
            <a:r>
              <a:rPr lang="en-US" sz="1400" b="1" dirty="0">
                <a:solidFill>
                  <a:prstClr val="black"/>
                </a:solidFill>
                <a:latin typeface="Arial"/>
              </a:rPr>
              <a:t>Europe/Middle East/Africa/Asia/Guam – </a:t>
            </a:r>
            <a:r>
              <a:rPr lang="en-US" sz="1400" b="1" dirty="0">
                <a:solidFill>
                  <a:srgbClr val="FF0000"/>
                </a:solidFill>
                <a:latin typeface="Arial"/>
              </a:rPr>
              <a:t>32/0/5</a:t>
            </a:r>
          </a:p>
        </p:txBody>
      </p:sp>
      <p:sp>
        <p:nvSpPr>
          <p:cNvPr id="26" name="Rectangle 6"/>
          <p:cNvSpPr>
            <a:spLocks noChangeArrowheads="1"/>
          </p:cNvSpPr>
          <p:nvPr/>
        </p:nvSpPr>
        <p:spPr bwMode="auto">
          <a:xfrm>
            <a:off x="2454162" y="6194158"/>
            <a:ext cx="7162800" cy="369332"/>
          </a:xfrm>
          <a:prstGeom prst="rect">
            <a:avLst/>
          </a:prstGeom>
          <a:solidFill>
            <a:srgbClr val="002060"/>
          </a:solidFill>
          <a:ln w="9525">
            <a:noFill/>
            <a:miter lim="800000"/>
            <a:headEnd/>
            <a:tailEnd/>
          </a:ln>
        </p:spPr>
        <p:txBody>
          <a:bodyPr wrap="square">
            <a:spAutoFit/>
          </a:bodyPr>
          <a:lstStyle/>
          <a:p>
            <a:pPr algn="ctr">
              <a:defRPr/>
            </a:pPr>
            <a:r>
              <a:rPr lang="en-US" b="1" dirty="0">
                <a:solidFill>
                  <a:prstClr val="white"/>
                </a:solidFill>
                <a:latin typeface="Arial"/>
              </a:rPr>
              <a:t>~40% of billets reside in the Capital Region and Millington</a:t>
            </a:r>
          </a:p>
        </p:txBody>
      </p:sp>
      <p:sp>
        <p:nvSpPr>
          <p:cNvPr id="27" name="TextBox 26"/>
          <p:cNvSpPr txBox="1"/>
          <p:nvPr/>
        </p:nvSpPr>
        <p:spPr>
          <a:xfrm>
            <a:off x="1495063" y="936624"/>
            <a:ext cx="1968441" cy="307777"/>
          </a:xfrm>
          <a:prstGeom prst="rect">
            <a:avLst/>
          </a:prstGeom>
          <a:noFill/>
        </p:spPr>
        <p:txBody>
          <a:bodyPr wrap="square" rtlCol="0">
            <a:spAutoFit/>
          </a:bodyPr>
          <a:lstStyle/>
          <a:p>
            <a:pPr algn="ctr">
              <a:defRPr/>
            </a:pPr>
            <a:r>
              <a:rPr lang="en-US" sz="1400" b="1" dirty="0">
                <a:solidFill>
                  <a:prstClr val="black"/>
                </a:solidFill>
                <a:latin typeface="Arial"/>
              </a:rPr>
              <a:t>Northwest – </a:t>
            </a:r>
            <a:r>
              <a:rPr lang="en-US" sz="1400" b="1" dirty="0">
                <a:solidFill>
                  <a:srgbClr val="FF0000"/>
                </a:solidFill>
                <a:latin typeface="Arial"/>
              </a:rPr>
              <a:t>7/5/2</a:t>
            </a:r>
          </a:p>
        </p:txBody>
      </p:sp>
      <p:sp>
        <p:nvSpPr>
          <p:cNvPr id="29" name="Oval 28"/>
          <p:cNvSpPr/>
          <p:nvPr/>
        </p:nvSpPr>
        <p:spPr>
          <a:xfrm>
            <a:off x="2968489" y="4735272"/>
            <a:ext cx="3501639" cy="1066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31" name="TextBox 30"/>
          <p:cNvSpPr txBox="1"/>
          <p:nvPr/>
        </p:nvSpPr>
        <p:spPr>
          <a:xfrm>
            <a:off x="2675788" y="6642555"/>
            <a:ext cx="2305787" cy="215444"/>
          </a:xfrm>
          <a:prstGeom prst="rect">
            <a:avLst/>
          </a:prstGeom>
          <a:noFill/>
        </p:spPr>
        <p:txBody>
          <a:bodyPr wrap="square" rtlCol="0">
            <a:spAutoFit/>
          </a:bodyPr>
          <a:lstStyle/>
          <a:p>
            <a:pPr>
              <a:defRPr/>
            </a:pPr>
            <a:r>
              <a:rPr lang="en-US" sz="800" dirty="0">
                <a:solidFill>
                  <a:prstClr val="black"/>
                </a:solidFill>
                <a:latin typeface="Arial"/>
              </a:rPr>
              <a:t>Source: ANF (EOM HR Inventory JAN 2022)</a:t>
            </a:r>
          </a:p>
        </p:txBody>
      </p:sp>
      <p:sp>
        <p:nvSpPr>
          <p:cNvPr id="30" name="Slide Number Placeholder 3"/>
          <p:cNvSpPr>
            <a:spLocks noGrp="1"/>
          </p:cNvSpPr>
          <p:nvPr>
            <p:ph type="sldNum" sz="quarter" idx="4294967295"/>
          </p:nvPr>
        </p:nvSpPr>
        <p:spPr>
          <a:xfrm>
            <a:off x="9996488" y="6604000"/>
            <a:ext cx="671512" cy="254000"/>
          </a:xfrm>
          <a:noFill/>
        </p:spPr>
        <p:txBody>
          <a:bodyPr/>
          <a:lstStyle/>
          <a:p>
            <a:pPr algn="r"/>
            <a:fld id="{B0BB38EC-F85E-46FB-A8B0-130705254437}" type="slidenum">
              <a:rPr lang="en-US" sz="1000"/>
              <a:pPr algn="r"/>
              <a:t>7</a:t>
            </a:fld>
            <a:endParaRPr lang="en-US" sz="1000" dirty="0"/>
          </a:p>
        </p:txBody>
      </p:sp>
      <p:sp>
        <p:nvSpPr>
          <p:cNvPr id="3" name="TextBox 2">
            <a:extLst>
              <a:ext uri="{FF2B5EF4-FFF2-40B4-BE49-F238E27FC236}">
                <a16:creationId xmlns:a16="http://schemas.microsoft.com/office/drawing/2014/main" id="{D2AA10AD-A4A0-B5D0-73BE-91A745AB2359}"/>
              </a:ext>
            </a:extLst>
          </p:cNvPr>
          <p:cNvSpPr txBox="1"/>
          <p:nvPr/>
        </p:nvSpPr>
        <p:spPr>
          <a:xfrm>
            <a:off x="334496" y="286623"/>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WORLDWIDE PRESENCE (AC, TAR, SELRES)</a:t>
            </a:r>
          </a:p>
        </p:txBody>
      </p:sp>
    </p:spTree>
    <p:extLst>
      <p:ext uri="{BB962C8B-B14F-4D97-AF65-F5344CB8AC3E}">
        <p14:creationId xmlns:p14="http://schemas.microsoft.com/office/powerpoint/2010/main" val="3451948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43D835EF-B90F-5AB9-2448-231423628F16}"/>
              </a:ext>
            </a:extLst>
          </p:cNvPr>
          <p:cNvPicPr>
            <a:picLocks noGrp="1" noChangeAspect="1"/>
          </p:cNvPicPr>
          <p:nvPr>
            <p:ph idx="1"/>
          </p:nvPr>
        </p:nvPicPr>
        <p:blipFill>
          <a:blip r:embed="rId3"/>
          <a:stretch>
            <a:fillRect/>
          </a:stretch>
        </p:blipFill>
        <p:spPr>
          <a:xfrm>
            <a:off x="16040" y="585"/>
            <a:ext cx="12234132" cy="6861883"/>
          </a:xfrm>
        </p:spPr>
      </p:pic>
      <p:sp>
        <p:nvSpPr>
          <p:cNvPr id="5" name="Rectangle 21"/>
          <p:cNvSpPr>
            <a:spLocks noChangeArrowheads="1"/>
          </p:cNvSpPr>
          <p:nvPr/>
        </p:nvSpPr>
        <p:spPr bwMode="auto">
          <a:xfrm>
            <a:off x="4195567" y="1697019"/>
            <a:ext cx="457200" cy="1087438"/>
          </a:xfrm>
          <a:prstGeom prst="rect">
            <a:avLst/>
          </a:prstGeom>
          <a:noFill/>
          <a:ln w="9525">
            <a:noFill/>
            <a:miter lim="800000"/>
            <a:headEnd/>
            <a:tailEnd/>
          </a:ln>
        </p:spPr>
        <p:txBody>
          <a:bodyP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grpSp>
        <p:nvGrpSpPr>
          <p:cNvPr id="2" name="Group 1"/>
          <p:cNvGrpSpPr/>
          <p:nvPr/>
        </p:nvGrpSpPr>
        <p:grpSpPr>
          <a:xfrm>
            <a:off x="1370578" y="1684602"/>
            <a:ext cx="8915400" cy="383286"/>
            <a:chOff x="146811" y="2117603"/>
            <a:chExt cx="8915400" cy="383286"/>
          </a:xfrm>
        </p:grpSpPr>
        <p:sp>
          <p:nvSpPr>
            <p:cNvPr id="8" name="Rectangle 31"/>
            <p:cNvSpPr>
              <a:spLocks noChangeArrowheads="1"/>
            </p:cNvSpPr>
            <p:nvPr/>
          </p:nvSpPr>
          <p:spPr bwMode="auto">
            <a:xfrm>
              <a:off x="146811" y="2238755"/>
              <a:ext cx="8915400" cy="262134"/>
            </a:xfrm>
            <a:prstGeom prst="rect">
              <a:avLst/>
            </a:prstGeom>
            <a:noFill/>
            <a:ln w="9525">
              <a:noFill/>
              <a:miter lim="800000"/>
              <a:headEnd/>
              <a:tailEnd/>
            </a:ln>
          </p:spPr>
          <p:txBody>
            <a:bodyPr lIns="92075" tIns="46038" rIns="92075" bIns="46038">
              <a:spAutoFit/>
            </a:bodyPr>
            <a:lstStyle/>
            <a:p>
              <a:pPr eaLnBrk="0" fontAlgn="base" hangingPunct="0">
                <a:spcBef>
                  <a:spcPct val="50000"/>
                </a:spcBef>
                <a:spcAft>
                  <a:spcPct val="0"/>
                </a:spcAft>
                <a:defRPr/>
              </a:pPr>
              <a:r>
                <a:rPr lang="en-US" sz="1100" dirty="0">
                  <a:solidFill>
                    <a:srgbClr val="000000"/>
                  </a:solidFill>
                  <a:latin typeface="Arial" panose="020B0604020202020204" pitchFamily="34" charset="0"/>
                  <a:cs typeface="Arial" panose="020B0604020202020204" pitchFamily="34" charset="0"/>
                </a:rPr>
                <a:t> </a:t>
              </a:r>
              <a:r>
                <a:rPr lang="en-US" sz="1100" b="1" dirty="0">
                  <a:solidFill>
                    <a:srgbClr val="000000"/>
                  </a:solidFill>
                  <a:latin typeface="Arial" panose="020B0604020202020204" pitchFamily="34" charset="0"/>
                  <a:cs typeface="Arial" panose="020B0604020202020204" pitchFamily="34" charset="0"/>
                </a:rPr>
                <a:t>0             2              4              6              8             10           12            14            16            18            20            22           24            26            28</a:t>
              </a:r>
            </a:p>
          </p:txBody>
        </p:sp>
        <p:sp>
          <p:nvSpPr>
            <p:cNvPr id="9" name="Line 32"/>
            <p:cNvSpPr>
              <a:spLocks noChangeShapeType="1"/>
            </p:cNvSpPr>
            <p:nvPr/>
          </p:nvSpPr>
          <p:spPr bwMode="auto">
            <a:xfrm flipV="1">
              <a:off x="308938" y="2152218"/>
              <a:ext cx="8564388" cy="0"/>
            </a:xfrm>
            <a:prstGeom prst="line">
              <a:avLst/>
            </a:prstGeom>
            <a:noFill/>
            <a:ln w="25400">
              <a:solidFill>
                <a:schemeClr val="tx1"/>
              </a:solidFill>
              <a:round/>
              <a:headEnd/>
              <a:tailEnd type="triangle" w="med" len="med"/>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10" name="Line 33"/>
            <p:cNvSpPr>
              <a:spLocks noChangeShapeType="1"/>
            </p:cNvSpPr>
            <p:nvPr/>
          </p:nvSpPr>
          <p:spPr bwMode="auto">
            <a:xfrm>
              <a:off x="310512" y="2120848"/>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11" name="Line 34"/>
            <p:cNvSpPr>
              <a:spLocks noChangeShapeType="1"/>
            </p:cNvSpPr>
            <p:nvPr/>
          </p:nvSpPr>
          <p:spPr bwMode="auto">
            <a:xfrm>
              <a:off x="4528957"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12" name="Line 35"/>
            <p:cNvSpPr>
              <a:spLocks noChangeShapeType="1"/>
            </p:cNvSpPr>
            <p:nvPr/>
          </p:nvSpPr>
          <p:spPr bwMode="auto">
            <a:xfrm>
              <a:off x="1809004"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13" name="Line 36"/>
            <p:cNvSpPr>
              <a:spLocks noChangeShapeType="1"/>
            </p:cNvSpPr>
            <p:nvPr/>
          </p:nvSpPr>
          <p:spPr bwMode="auto">
            <a:xfrm>
              <a:off x="2715655"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14" name="Line 37"/>
            <p:cNvSpPr>
              <a:spLocks noChangeShapeType="1"/>
            </p:cNvSpPr>
            <p:nvPr/>
          </p:nvSpPr>
          <p:spPr bwMode="auto">
            <a:xfrm>
              <a:off x="3622306"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15" name="Line 38"/>
            <p:cNvSpPr>
              <a:spLocks noChangeShapeType="1"/>
            </p:cNvSpPr>
            <p:nvPr/>
          </p:nvSpPr>
          <p:spPr bwMode="auto">
            <a:xfrm>
              <a:off x="7248909"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16" name="Line 39"/>
            <p:cNvSpPr>
              <a:spLocks noChangeShapeType="1"/>
            </p:cNvSpPr>
            <p:nvPr/>
          </p:nvSpPr>
          <p:spPr bwMode="auto">
            <a:xfrm>
              <a:off x="6342258"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17" name="Line 40"/>
            <p:cNvSpPr>
              <a:spLocks noChangeShapeType="1"/>
            </p:cNvSpPr>
            <p:nvPr/>
          </p:nvSpPr>
          <p:spPr bwMode="auto">
            <a:xfrm>
              <a:off x="5133391"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18" name="Line 41"/>
            <p:cNvSpPr>
              <a:spLocks noChangeShapeType="1"/>
            </p:cNvSpPr>
            <p:nvPr/>
          </p:nvSpPr>
          <p:spPr bwMode="auto">
            <a:xfrm>
              <a:off x="902353"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19" name="Line 42"/>
            <p:cNvSpPr>
              <a:spLocks noChangeShapeType="1"/>
            </p:cNvSpPr>
            <p:nvPr/>
          </p:nvSpPr>
          <p:spPr bwMode="auto">
            <a:xfrm>
              <a:off x="4831174"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20" name="Line 43"/>
            <p:cNvSpPr>
              <a:spLocks noChangeShapeType="1"/>
            </p:cNvSpPr>
            <p:nvPr/>
          </p:nvSpPr>
          <p:spPr bwMode="auto">
            <a:xfrm>
              <a:off x="5435608"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21" name="Line 44"/>
            <p:cNvSpPr>
              <a:spLocks noChangeShapeType="1"/>
            </p:cNvSpPr>
            <p:nvPr/>
          </p:nvSpPr>
          <p:spPr bwMode="auto">
            <a:xfrm>
              <a:off x="6644475"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22" name="Line 45"/>
            <p:cNvSpPr>
              <a:spLocks noChangeShapeType="1"/>
            </p:cNvSpPr>
            <p:nvPr/>
          </p:nvSpPr>
          <p:spPr bwMode="auto">
            <a:xfrm>
              <a:off x="6040042"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23" name="Line 46"/>
            <p:cNvSpPr>
              <a:spLocks noChangeShapeType="1"/>
            </p:cNvSpPr>
            <p:nvPr/>
          </p:nvSpPr>
          <p:spPr bwMode="auto">
            <a:xfrm>
              <a:off x="5737825"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24" name="Line 47"/>
            <p:cNvSpPr>
              <a:spLocks noChangeShapeType="1"/>
            </p:cNvSpPr>
            <p:nvPr/>
          </p:nvSpPr>
          <p:spPr bwMode="auto">
            <a:xfrm>
              <a:off x="7853343"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25" name="Line 48"/>
            <p:cNvSpPr>
              <a:spLocks noChangeShapeType="1"/>
            </p:cNvSpPr>
            <p:nvPr/>
          </p:nvSpPr>
          <p:spPr bwMode="auto">
            <a:xfrm>
              <a:off x="7551126"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26" name="Line 49"/>
            <p:cNvSpPr>
              <a:spLocks noChangeShapeType="1"/>
            </p:cNvSpPr>
            <p:nvPr/>
          </p:nvSpPr>
          <p:spPr bwMode="auto">
            <a:xfrm>
              <a:off x="6946692"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27" name="Line 50"/>
            <p:cNvSpPr>
              <a:spLocks noChangeShapeType="1"/>
            </p:cNvSpPr>
            <p:nvPr/>
          </p:nvSpPr>
          <p:spPr bwMode="auto">
            <a:xfrm>
              <a:off x="8759994"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28" name="Line 51"/>
            <p:cNvSpPr>
              <a:spLocks noChangeShapeType="1"/>
            </p:cNvSpPr>
            <p:nvPr/>
          </p:nvSpPr>
          <p:spPr bwMode="auto">
            <a:xfrm>
              <a:off x="8457777"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29" name="Line 52"/>
            <p:cNvSpPr>
              <a:spLocks noChangeShapeType="1"/>
            </p:cNvSpPr>
            <p:nvPr/>
          </p:nvSpPr>
          <p:spPr bwMode="auto">
            <a:xfrm>
              <a:off x="3320089"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30" name="Line 53"/>
            <p:cNvSpPr>
              <a:spLocks noChangeShapeType="1"/>
            </p:cNvSpPr>
            <p:nvPr/>
          </p:nvSpPr>
          <p:spPr bwMode="auto">
            <a:xfrm>
              <a:off x="3924523"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31" name="Line 54"/>
            <p:cNvSpPr>
              <a:spLocks noChangeShapeType="1"/>
            </p:cNvSpPr>
            <p:nvPr/>
          </p:nvSpPr>
          <p:spPr bwMode="auto">
            <a:xfrm>
              <a:off x="4226740"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32" name="Line 55"/>
            <p:cNvSpPr>
              <a:spLocks noChangeShapeType="1"/>
            </p:cNvSpPr>
            <p:nvPr/>
          </p:nvSpPr>
          <p:spPr bwMode="auto">
            <a:xfrm>
              <a:off x="2111221"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33" name="Line 56"/>
            <p:cNvSpPr>
              <a:spLocks noChangeShapeType="1"/>
            </p:cNvSpPr>
            <p:nvPr/>
          </p:nvSpPr>
          <p:spPr bwMode="auto">
            <a:xfrm>
              <a:off x="2413438"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34" name="Line 57"/>
            <p:cNvSpPr>
              <a:spLocks noChangeShapeType="1"/>
            </p:cNvSpPr>
            <p:nvPr/>
          </p:nvSpPr>
          <p:spPr bwMode="auto">
            <a:xfrm>
              <a:off x="3017872"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35" name="Line 58"/>
            <p:cNvSpPr>
              <a:spLocks noChangeShapeType="1"/>
            </p:cNvSpPr>
            <p:nvPr/>
          </p:nvSpPr>
          <p:spPr bwMode="auto">
            <a:xfrm>
              <a:off x="1506787"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36" name="Line 59"/>
            <p:cNvSpPr>
              <a:spLocks noChangeShapeType="1"/>
            </p:cNvSpPr>
            <p:nvPr/>
          </p:nvSpPr>
          <p:spPr bwMode="auto">
            <a:xfrm>
              <a:off x="1204570"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37" name="Line 60"/>
            <p:cNvSpPr>
              <a:spLocks noChangeShapeType="1"/>
            </p:cNvSpPr>
            <p:nvPr/>
          </p:nvSpPr>
          <p:spPr bwMode="auto">
            <a:xfrm>
              <a:off x="600136" y="2117964"/>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38" name="Line 61"/>
            <p:cNvSpPr>
              <a:spLocks noChangeShapeType="1"/>
            </p:cNvSpPr>
            <p:nvPr/>
          </p:nvSpPr>
          <p:spPr bwMode="auto">
            <a:xfrm>
              <a:off x="8155560" y="2117603"/>
              <a:ext cx="0" cy="68869"/>
            </a:xfrm>
            <a:prstGeom prst="line">
              <a:avLst/>
            </a:prstGeom>
            <a:noFill/>
            <a:ln w="12700">
              <a:solidFill>
                <a:schemeClr val="tx1"/>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grpSp>
      <p:sp>
        <p:nvSpPr>
          <p:cNvPr id="40" name="Rectangle 74"/>
          <p:cNvSpPr>
            <a:spLocks noChangeArrowheads="1"/>
          </p:cNvSpPr>
          <p:nvPr/>
        </p:nvSpPr>
        <p:spPr bwMode="auto">
          <a:xfrm>
            <a:off x="1528568" y="1026066"/>
            <a:ext cx="2999657" cy="257475"/>
          </a:xfrm>
          <a:prstGeom prst="rect">
            <a:avLst/>
          </a:prstGeom>
          <a:solidFill>
            <a:srgbClr val="FFFF99"/>
          </a:solidFill>
          <a:ln w="19050">
            <a:solidFill>
              <a:schemeClr val="tx1"/>
            </a:solidFill>
            <a:miter lim="800000"/>
            <a:headEnd/>
            <a:tailEnd/>
          </a:ln>
        </p:spPr>
        <p:txBody>
          <a:bodyPr lIns="45720" tIns="46038" rIns="0" bIns="46038" anchor="ctr" anchorCtr="1"/>
          <a:lstStyle/>
          <a:p>
            <a:pPr algn="ctr" eaLnBrk="0" fontAlgn="base" hangingPunct="0">
              <a:spcBef>
                <a:spcPct val="50000"/>
              </a:spcBef>
              <a:spcAft>
                <a:spcPct val="0"/>
              </a:spcAft>
              <a:defRPr/>
            </a:pPr>
            <a:r>
              <a:rPr lang="en-US" sz="700" b="1" dirty="0">
                <a:solidFill>
                  <a:srgbClr val="000000"/>
                </a:solidFill>
                <a:latin typeface="Arial" panose="020B0604020202020204" pitchFamily="34" charset="0"/>
                <a:cs typeface="Arial" panose="020B0604020202020204" pitchFamily="34" charset="0"/>
              </a:rPr>
              <a:t>DIVO / DH (SOURCE COMMUNITY OR HR) / STAFF TOURS / </a:t>
            </a:r>
          </a:p>
          <a:p>
            <a:pPr algn="ctr" eaLnBrk="0" fontAlgn="base" hangingPunct="0">
              <a:spcAft>
                <a:spcPct val="0"/>
              </a:spcAft>
              <a:defRPr/>
            </a:pPr>
            <a:r>
              <a:rPr lang="en-US" sz="700" b="1" dirty="0">
                <a:solidFill>
                  <a:srgbClr val="000000"/>
                </a:solidFill>
                <a:latin typeface="Arial" panose="020B0604020202020204" pitchFamily="34" charset="0"/>
                <a:cs typeface="Arial" panose="020B0604020202020204" pitchFamily="34" charset="0"/>
              </a:rPr>
              <a:t>GRAD  ED / INITIAL EXPERIENCE TOUR / BROADENING TOUR</a:t>
            </a:r>
          </a:p>
        </p:txBody>
      </p:sp>
      <p:sp>
        <p:nvSpPr>
          <p:cNvPr id="43" name="Rectangle 36"/>
          <p:cNvSpPr>
            <a:spLocks noChangeArrowheads="1"/>
          </p:cNvSpPr>
          <p:nvPr/>
        </p:nvSpPr>
        <p:spPr bwMode="auto">
          <a:xfrm>
            <a:off x="1810356" y="1583317"/>
            <a:ext cx="3352023" cy="132592"/>
          </a:xfrm>
          <a:prstGeom prst="roundRect">
            <a:avLst/>
          </a:prstGeom>
          <a:solidFill>
            <a:srgbClr val="FF66CC"/>
          </a:solidFill>
          <a:ln w="14288">
            <a:solidFill>
              <a:srgbClr val="000000"/>
            </a:solidFill>
            <a:miter lim="800000"/>
            <a:headEnd/>
            <a:tailEnd/>
          </a:ln>
        </p:spPr>
        <p:txBody>
          <a:bodyPr vert="horz" wrap="none" lIns="91440" tIns="91440" rIns="91440" bIns="91440" anchor="ctr"/>
          <a:lstStyle/>
          <a:p>
            <a:pPr defTabSz="889000" eaLnBrk="0" fontAlgn="base" hangingPunct="0">
              <a:spcBef>
                <a:spcPct val="0"/>
              </a:spcBef>
              <a:spcAft>
                <a:spcPct val="0"/>
              </a:spcAft>
              <a:defRPr/>
            </a:pPr>
            <a:r>
              <a:rPr lang="en-US" sz="700" b="1" dirty="0">
                <a:solidFill>
                  <a:srgbClr val="000000"/>
                </a:solidFill>
                <a:latin typeface="Arial" panose="020B0604020202020204" pitchFamily="34" charset="0"/>
                <a:cs typeface="Arial" panose="020B0604020202020204" pitchFamily="34" charset="0"/>
              </a:rPr>
              <a:t> POCR &amp; Lateral Transfer Gains</a:t>
            </a:r>
          </a:p>
        </p:txBody>
      </p:sp>
      <p:sp>
        <p:nvSpPr>
          <p:cNvPr id="44" name="Rectangle 78"/>
          <p:cNvSpPr>
            <a:spLocks noChangeArrowheads="1"/>
          </p:cNvSpPr>
          <p:nvPr/>
        </p:nvSpPr>
        <p:spPr bwMode="auto">
          <a:xfrm flipV="1">
            <a:off x="3935193" y="1734197"/>
            <a:ext cx="593032" cy="62234"/>
          </a:xfrm>
          <a:prstGeom prst="rect">
            <a:avLst/>
          </a:prstGeom>
          <a:solidFill>
            <a:srgbClr val="6699FF"/>
          </a:solidFill>
          <a:ln w="9525" algn="ctr">
            <a:solidFill>
              <a:schemeClr val="tx1"/>
            </a:solidFill>
            <a:round/>
            <a:headEnd/>
            <a:tailEnd/>
          </a:ln>
        </p:spPr>
        <p:txBody>
          <a:bodyP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45" name="AutoShape 62"/>
          <p:cNvSpPr>
            <a:spLocks noChangeArrowheads="1"/>
          </p:cNvSpPr>
          <p:nvPr/>
        </p:nvSpPr>
        <p:spPr bwMode="auto">
          <a:xfrm>
            <a:off x="4157359" y="1569972"/>
            <a:ext cx="165100" cy="301625"/>
          </a:xfrm>
          <a:prstGeom prst="diamond">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46" name="AutoShape 62"/>
          <p:cNvSpPr>
            <a:spLocks noChangeArrowheads="1"/>
          </p:cNvSpPr>
          <p:nvPr/>
        </p:nvSpPr>
        <p:spPr bwMode="auto">
          <a:xfrm>
            <a:off x="4467911" y="1571945"/>
            <a:ext cx="165100" cy="301625"/>
          </a:xfrm>
          <a:prstGeom prst="diamond">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47" name="Rectangle 78"/>
          <p:cNvSpPr>
            <a:spLocks noChangeArrowheads="1"/>
          </p:cNvSpPr>
          <p:nvPr/>
        </p:nvSpPr>
        <p:spPr bwMode="auto">
          <a:xfrm flipV="1">
            <a:off x="5753258" y="1728093"/>
            <a:ext cx="593032" cy="64639"/>
          </a:xfrm>
          <a:prstGeom prst="rect">
            <a:avLst/>
          </a:prstGeom>
          <a:solidFill>
            <a:srgbClr val="6699FF"/>
          </a:solidFill>
          <a:ln w="9525" algn="ctr">
            <a:solidFill>
              <a:schemeClr val="tx1"/>
            </a:solidFill>
            <a:round/>
            <a:headEnd/>
            <a:tailEnd/>
          </a:ln>
        </p:spPr>
        <p:txBody>
          <a:bodyP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48" name="AutoShape 62"/>
          <p:cNvSpPr>
            <a:spLocks noChangeArrowheads="1"/>
          </p:cNvSpPr>
          <p:nvPr/>
        </p:nvSpPr>
        <p:spPr bwMode="auto">
          <a:xfrm>
            <a:off x="5968006" y="1579129"/>
            <a:ext cx="165100" cy="301625"/>
          </a:xfrm>
          <a:prstGeom prst="diamond">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49" name="AutoShape 62"/>
          <p:cNvSpPr>
            <a:spLocks noChangeArrowheads="1"/>
          </p:cNvSpPr>
          <p:nvPr/>
        </p:nvSpPr>
        <p:spPr bwMode="auto">
          <a:xfrm>
            <a:off x="6283091" y="1568312"/>
            <a:ext cx="165100" cy="301625"/>
          </a:xfrm>
          <a:prstGeom prst="diamond">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50" name="Rectangle 78"/>
          <p:cNvSpPr>
            <a:spLocks noChangeArrowheads="1"/>
          </p:cNvSpPr>
          <p:nvPr/>
        </p:nvSpPr>
        <p:spPr bwMode="auto">
          <a:xfrm flipV="1">
            <a:off x="7561876" y="1737429"/>
            <a:ext cx="593032" cy="63509"/>
          </a:xfrm>
          <a:prstGeom prst="rect">
            <a:avLst/>
          </a:prstGeom>
          <a:solidFill>
            <a:srgbClr val="6699FF"/>
          </a:solidFill>
          <a:ln w="9525" algn="ctr">
            <a:solidFill>
              <a:schemeClr val="tx1"/>
            </a:solidFill>
            <a:round/>
            <a:headEnd/>
            <a:tailEnd/>
          </a:ln>
        </p:spPr>
        <p:txBody>
          <a:bodyP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51" name="AutoShape 62"/>
          <p:cNvSpPr>
            <a:spLocks noChangeArrowheads="1"/>
          </p:cNvSpPr>
          <p:nvPr/>
        </p:nvSpPr>
        <p:spPr bwMode="auto">
          <a:xfrm>
            <a:off x="7739218" y="1584406"/>
            <a:ext cx="165100" cy="301625"/>
          </a:xfrm>
          <a:prstGeom prst="diamond">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52" name="AutoShape 62"/>
          <p:cNvSpPr>
            <a:spLocks noChangeArrowheads="1"/>
          </p:cNvSpPr>
          <p:nvPr/>
        </p:nvSpPr>
        <p:spPr bwMode="auto">
          <a:xfrm>
            <a:off x="8063841" y="1584406"/>
            <a:ext cx="165100" cy="301625"/>
          </a:xfrm>
          <a:prstGeom prst="diamond">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53" name="Text Box 52"/>
          <p:cNvSpPr txBox="1">
            <a:spLocks noChangeArrowheads="1"/>
          </p:cNvSpPr>
          <p:nvPr/>
        </p:nvSpPr>
        <p:spPr bwMode="auto">
          <a:xfrm>
            <a:off x="5652685" y="1850668"/>
            <a:ext cx="844550" cy="215444"/>
          </a:xfrm>
          <a:prstGeom prst="rect">
            <a:avLst/>
          </a:prstGeom>
          <a:noFill/>
          <a:ln w="9525">
            <a:noFill/>
            <a:miter lim="800000"/>
            <a:headEnd/>
            <a:tailEnd/>
          </a:ln>
        </p:spPr>
        <p:txBody>
          <a:bodyPr>
            <a:spAutoFit/>
          </a:bodyPr>
          <a:lstStyle/>
          <a:p>
            <a:pPr algn="ctr" eaLnBrk="0" fontAlgn="base" hangingPunct="0">
              <a:spcBef>
                <a:spcPct val="50000"/>
              </a:spcBef>
              <a:spcAft>
                <a:spcPct val="0"/>
              </a:spcAft>
              <a:defRPr/>
            </a:pPr>
            <a:r>
              <a:rPr lang="en-US" sz="800" b="1" dirty="0">
                <a:solidFill>
                  <a:srgbClr val="000000"/>
                </a:solidFill>
                <a:latin typeface="Arial" panose="020B0604020202020204" pitchFamily="34" charset="0"/>
                <a:cs typeface="Arial" panose="020B0604020202020204" pitchFamily="34" charset="0"/>
              </a:rPr>
              <a:t>O5 SB</a:t>
            </a:r>
          </a:p>
        </p:txBody>
      </p:sp>
      <p:sp>
        <p:nvSpPr>
          <p:cNvPr id="54" name="Text Box 52"/>
          <p:cNvSpPr txBox="1">
            <a:spLocks noChangeArrowheads="1"/>
          </p:cNvSpPr>
          <p:nvPr/>
        </p:nvSpPr>
        <p:spPr bwMode="auto">
          <a:xfrm>
            <a:off x="7476711" y="1855913"/>
            <a:ext cx="844550" cy="215444"/>
          </a:xfrm>
          <a:prstGeom prst="rect">
            <a:avLst/>
          </a:prstGeom>
          <a:noFill/>
          <a:ln w="9525">
            <a:noFill/>
            <a:miter lim="800000"/>
            <a:headEnd/>
            <a:tailEnd/>
          </a:ln>
        </p:spPr>
        <p:txBody>
          <a:bodyPr>
            <a:spAutoFit/>
          </a:bodyPr>
          <a:lstStyle/>
          <a:p>
            <a:pPr algn="ctr" eaLnBrk="0" fontAlgn="base" hangingPunct="0">
              <a:spcBef>
                <a:spcPct val="50000"/>
              </a:spcBef>
              <a:spcAft>
                <a:spcPct val="0"/>
              </a:spcAft>
              <a:defRPr/>
            </a:pPr>
            <a:r>
              <a:rPr lang="en-US" sz="800" b="1" dirty="0">
                <a:solidFill>
                  <a:srgbClr val="000000"/>
                </a:solidFill>
                <a:latin typeface="Arial" panose="020B0604020202020204" pitchFamily="34" charset="0"/>
                <a:cs typeface="Arial" panose="020B0604020202020204" pitchFamily="34" charset="0"/>
              </a:rPr>
              <a:t>O6 SB</a:t>
            </a:r>
          </a:p>
        </p:txBody>
      </p:sp>
      <p:sp>
        <p:nvSpPr>
          <p:cNvPr id="55" name="Text Box 52"/>
          <p:cNvSpPr txBox="1">
            <a:spLocks noChangeArrowheads="1"/>
          </p:cNvSpPr>
          <p:nvPr/>
        </p:nvSpPr>
        <p:spPr bwMode="auto">
          <a:xfrm>
            <a:off x="3843658" y="1836684"/>
            <a:ext cx="844550" cy="215444"/>
          </a:xfrm>
          <a:prstGeom prst="rect">
            <a:avLst/>
          </a:prstGeom>
          <a:noFill/>
          <a:ln w="9525">
            <a:noFill/>
            <a:miter lim="800000"/>
            <a:headEnd/>
            <a:tailEnd/>
          </a:ln>
        </p:spPr>
        <p:txBody>
          <a:bodyPr>
            <a:spAutoFit/>
          </a:bodyPr>
          <a:lstStyle/>
          <a:p>
            <a:pPr algn="ctr" eaLnBrk="0" fontAlgn="base" hangingPunct="0">
              <a:spcBef>
                <a:spcPct val="50000"/>
              </a:spcBef>
              <a:spcAft>
                <a:spcPct val="0"/>
              </a:spcAft>
              <a:defRPr/>
            </a:pPr>
            <a:r>
              <a:rPr lang="en-US" sz="800" b="1" dirty="0">
                <a:solidFill>
                  <a:srgbClr val="000000"/>
                </a:solidFill>
                <a:latin typeface="Arial" panose="020B0604020202020204" pitchFamily="34" charset="0"/>
                <a:cs typeface="Arial" panose="020B0604020202020204" pitchFamily="34" charset="0"/>
              </a:rPr>
              <a:t>O4 SB</a:t>
            </a:r>
          </a:p>
        </p:txBody>
      </p:sp>
      <p:sp>
        <p:nvSpPr>
          <p:cNvPr id="56" name="AutoShape 62"/>
          <p:cNvSpPr>
            <a:spLocks noChangeArrowheads="1"/>
          </p:cNvSpPr>
          <p:nvPr/>
        </p:nvSpPr>
        <p:spPr bwMode="auto">
          <a:xfrm>
            <a:off x="9314957" y="1569321"/>
            <a:ext cx="165100" cy="301625"/>
          </a:xfrm>
          <a:prstGeom prst="diamond">
            <a:avLst/>
          </a:prstGeom>
          <a:solidFill>
            <a:srgbClr val="FF66CC"/>
          </a:solidFill>
          <a:ln w="9525">
            <a:solidFill>
              <a:schemeClr val="tx1"/>
            </a:solid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57" name="Text Box 65"/>
          <p:cNvSpPr txBox="1">
            <a:spLocks noChangeArrowheads="1"/>
          </p:cNvSpPr>
          <p:nvPr/>
        </p:nvSpPr>
        <p:spPr bwMode="auto">
          <a:xfrm>
            <a:off x="8778876" y="1415879"/>
            <a:ext cx="1488089" cy="200055"/>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defRPr/>
            </a:pPr>
            <a:r>
              <a:rPr lang="en-US" sz="700" b="1" dirty="0">
                <a:solidFill>
                  <a:srgbClr val="000000"/>
                </a:solidFill>
                <a:latin typeface="Arial" panose="020B0604020202020204" pitchFamily="34" charset="0"/>
                <a:cs typeface="Arial" panose="020B0604020202020204" pitchFamily="34" charset="0"/>
              </a:rPr>
              <a:t>O6 PINNACLE SLATE</a:t>
            </a:r>
          </a:p>
        </p:txBody>
      </p:sp>
      <p:sp>
        <p:nvSpPr>
          <p:cNvPr id="58" name="AutoShape 19"/>
          <p:cNvSpPr>
            <a:spLocks noChangeArrowheads="1"/>
          </p:cNvSpPr>
          <p:nvPr/>
        </p:nvSpPr>
        <p:spPr bwMode="auto">
          <a:xfrm>
            <a:off x="1777630" y="4441209"/>
            <a:ext cx="3975095" cy="137160"/>
          </a:xfrm>
          <a:prstGeom prst="roundRect">
            <a:avLst>
              <a:gd name="adj" fmla="val 16667"/>
            </a:avLst>
          </a:prstGeom>
          <a:solidFill>
            <a:srgbClr val="CCECFF"/>
          </a:solidFill>
          <a:ln w="9525">
            <a:solidFill>
              <a:schemeClr val="tx1"/>
            </a:solidFill>
            <a:round/>
            <a:headEnd/>
            <a:tailEnd/>
          </a:ln>
        </p:spPr>
        <p:txBody>
          <a:bodyPr wrap="none" anchor="ctr"/>
          <a:lstStyle/>
          <a:p>
            <a:pPr algn="ctr" eaLnBrk="0" fontAlgn="base" hangingPunct="0">
              <a:spcBef>
                <a:spcPct val="0"/>
              </a:spcBef>
              <a:spcAft>
                <a:spcPct val="0"/>
              </a:spcAft>
              <a:defRPr/>
            </a:pPr>
            <a:r>
              <a:rPr lang="en-US" sz="700" dirty="0">
                <a:solidFill>
                  <a:prstClr val="black"/>
                </a:solidFill>
                <a:latin typeface="Arial" panose="020B0604020202020204" pitchFamily="34" charset="0"/>
                <a:cs typeface="Arial" panose="020B0604020202020204" pitchFamily="34" charset="0"/>
              </a:rPr>
              <a:t>HR Masters, JPME I, HR Introductory Course, HR-Valued Professional Certification</a:t>
            </a:r>
          </a:p>
        </p:txBody>
      </p:sp>
      <p:sp>
        <p:nvSpPr>
          <p:cNvPr id="59" name="AutoShape 23"/>
          <p:cNvSpPr>
            <a:spLocks noChangeArrowheads="1"/>
          </p:cNvSpPr>
          <p:nvPr/>
        </p:nvSpPr>
        <p:spPr bwMode="auto">
          <a:xfrm>
            <a:off x="5752725" y="4441247"/>
            <a:ext cx="4514240" cy="137160"/>
          </a:xfrm>
          <a:prstGeom prst="roundRect">
            <a:avLst>
              <a:gd name="adj" fmla="val 16667"/>
            </a:avLst>
          </a:prstGeom>
          <a:solidFill>
            <a:srgbClr val="CCECFF"/>
          </a:solidFill>
          <a:ln w="9525">
            <a:solidFill>
              <a:schemeClr val="tx1"/>
            </a:solidFill>
            <a:round/>
            <a:headEnd/>
            <a:tailEnd/>
          </a:ln>
        </p:spPr>
        <p:txBody>
          <a:bodyPr wrap="none" anchor="ctr"/>
          <a:lstStyle/>
          <a:p>
            <a:pPr algn="ctr" eaLnBrk="0" fontAlgn="base" hangingPunct="0">
              <a:spcBef>
                <a:spcPct val="0"/>
              </a:spcBef>
              <a:spcAft>
                <a:spcPct val="0"/>
              </a:spcAft>
              <a:defRPr/>
            </a:pPr>
            <a:r>
              <a:rPr lang="en-US" sz="700" dirty="0">
                <a:solidFill>
                  <a:prstClr val="black"/>
                </a:solidFill>
                <a:latin typeface="Arial" panose="020B0604020202020204" pitchFamily="34" charset="0"/>
                <a:cs typeface="Arial" panose="020B0604020202020204" pitchFamily="34" charset="0"/>
              </a:rPr>
              <a:t>JPME II, JQO, HR Advanced Course, HR-Valued Professional Recertification, SME Development</a:t>
            </a:r>
          </a:p>
        </p:txBody>
      </p:sp>
      <p:sp>
        <p:nvSpPr>
          <p:cNvPr id="69" name="Rectangle 68"/>
          <p:cNvSpPr/>
          <p:nvPr/>
        </p:nvSpPr>
        <p:spPr bwMode="auto">
          <a:xfrm>
            <a:off x="1261516" y="4638441"/>
            <a:ext cx="9006849" cy="173937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a:solidFill>
                <a:prstClr val="black"/>
              </a:solidFill>
              <a:latin typeface="Arial" panose="020B0604020202020204" pitchFamily="34" charset="0"/>
              <a:cs typeface="Arial" panose="020B0604020202020204" pitchFamily="34" charset="0"/>
            </a:endParaRPr>
          </a:p>
        </p:txBody>
      </p:sp>
      <p:sp>
        <p:nvSpPr>
          <p:cNvPr id="70" name="Rectangle 36"/>
          <p:cNvSpPr>
            <a:spLocks noChangeArrowheads="1"/>
          </p:cNvSpPr>
          <p:nvPr/>
        </p:nvSpPr>
        <p:spPr bwMode="auto">
          <a:xfrm>
            <a:off x="1810356" y="1460459"/>
            <a:ext cx="3352023" cy="115859"/>
          </a:xfrm>
          <a:prstGeom prst="roundRect">
            <a:avLst/>
          </a:prstGeom>
          <a:solidFill>
            <a:srgbClr val="FFCC99"/>
          </a:solidFill>
          <a:ln w="14288">
            <a:solidFill>
              <a:srgbClr val="000000"/>
            </a:solidFill>
            <a:miter lim="800000"/>
            <a:headEnd/>
            <a:tailEnd/>
          </a:ln>
        </p:spPr>
        <p:txBody>
          <a:bodyPr vert="horz" wrap="none" lIns="91440" tIns="91440" rIns="91440" bIns="91440" anchor="ctr"/>
          <a:lstStyle/>
          <a:p>
            <a:pPr defTabSz="889000" eaLnBrk="0" fontAlgn="base" hangingPunct="0">
              <a:spcBef>
                <a:spcPct val="0"/>
              </a:spcBef>
              <a:spcAft>
                <a:spcPct val="0"/>
              </a:spcAft>
              <a:defRPr/>
            </a:pPr>
            <a:r>
              <a:rPr lang="en-US" sz="700" b="1" dirty="0">
                <a:solidFill>
                  <a:srgbClr val="000000"/>
                </a:solidFill>
                <a:latin typeface="Arial" panose="020B0604020202020204" pitchFamily="34" charset="0"/>
                <a:cs typeface="Arial" panose="020B0604020202020204" pitchFamily="34" charset="0"/>
              </a:rPr>
              <a:t> Competency Assignment/Career Track Designation</a:t>
            </a:r>
          </a:p>
        </p:txBody>
      </p:sp>
      <p:grpSp>
        <p:nvGrpSpPr>
          <p:cNvPr id="4" name="Group 3"/>
          <p:cNvGrpSpPr/>
          <p:nvPr/>
        </p:nvGrpSpPr>
        <p:grpSpPr>
          <a:xfrm>
            <a:off x="4235773" y="2043097"/>
            <a:ext cx="2288695" cy="200055"/>
            <a:chOff x="200575" y="1708131"/>
            <a:chExt cx="2288695" cy="200055"/>
          </a:xfrm>
        </p:grpSpPr>
        <p:sp>
          <p:nvSpPr>
            <p:cNvPr id="71" name="AutoShape 62"/>
            <p:cNvSpPr>
              <a:spLocks noChangeArrowheads="1"/>
            </p:cNvSpPr>
            <p:nvPr/>
          </p:nvSpPr>
          <p:spPr bwMode="auto">
            <a:xfrm>
              <a:off x="200575" y="1720790"/>
              <a:ext cx="104225" cy="147467"/>
            </a:xfrm>
            <a:prstGeom prst="diamond">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latin typeface="Arial" panose="020B0604020202020204" pitchFamily="34" charset="0"/>
                <a:cs typeface="Arial" panose="020B0604020202020204" pitchFamily="34" charset="0"/>
              </a:endParaRPr>
            </a:p>
          </p:txBody>
        </p:sp>
        <p:sp>
          <p:nvSpPr>
            <p:cNvPr id="72" name="TextBox 71"/>
            <p:cNvSpPr txBox="1"/>
            <p:nvPr/>
          </p:nvSpPr>
          <p:spPr>
            <a:xfrm>
              <a:off x="279470" y="1708131"/>
              <a:ext cx="2209800" cy="200055"/>
            </a:xfrm>
            <a:prstGeom prst="rect">
              <a:avLst/>
            </a:prstGeom>
            <a:noFill/>
          </p:spPr>
          <p:txBody>
            <a:bodyPr wrap="square" rtlCol="0">
              <a:spAutoFit/>
            </a:bodyPr>
            <a:lstStyle/>
            <a:p>
              <a:pPr>
                <a:defRPr/>
              </a:pPr>
              <a:r>
                <a:rPr lang="en-US" sz="700" b="1" dirty="0">
                  <a:solidFill>
                    <a:prstClr val="black"/>
                  </a:solidFill>
                  <a:latin typeface="Arial" panose="020B0604020202020204" pitchFamily="34" charset="0"/>
                  <a:cs typeface="Arial" panose="020B0604020202020204" pitchFamily="34" charset="0"/>
                </a:rPr>
                <a:t>HR Leadership Admin Screen Boards</a:t>
              </a:r>
            </a:p>
          </p:txBody>
        </p:sp>
      </p:grpSp>
      <p:graphicFrame>
        <p:nvGraphicFramePr>
          <p:cNvPr id="83" name="Table 82"/>
          <p:cNvGraphicFramePr>
            <a:graphicFrameLocks noGrp="1"/>
          </p:cNvGraphicFramePr>
          <p:nvPr>
            <p:extLst>
              <p:ext uri="{D42A27DB-BD31-4B8C-83A1-F6EECF244321}">
                <p14:modId xmlns:p14="http://schemas.microsoft.com/office/powerpoint/2010/main" val="700283643"/>
              </p:ext>
            </p:extLst>
          </p:nvPr>
        </p:nvGraphicFramePr>
        <p:xfrm>
          <a:off x="7614854" y="5578471"/>
          <a:ext cx="2011680" cy="731520"/>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3025653506"/>
                    </a:ext>
                  </a:extLst>
                </a:gridCol>
                <a:gridCol w="1005840">
                  <a:extLst>
                    <a:ext uri="{9D8B030D-6E8A-4147-A177-3AD203B41FA5}">
                      <a16:colId xmlns:a16="http://schemas.microsoft.com/office/drawing/2014/main" val="1947795507"/>
                    </a:ext>
                  </a:extLst>
                </a:gridCol>
              </a:tblGrid>
              <a:tr h="158887">
                <a:tc>
                  <a:txBody>
                    <a:bodyPr/>
                    <a:lstStyle/>
                    <a:p>
                      <a:pPr algn="l"/>
                      <a:r>
                        <a:rPr lang="en-US" sz="600" b="0" dirty="0">
                          <a:solidFill>
                            <a:schemeClr val="tx1"/>
                          </a:solidFill>
                        </a:rPr>
                        <a:t>HR</a:t>
                      </a:r>
                      <a:r>
                        <a:rPr lang="en-US" sz="600" b="0" baseline="0" dirty="0">
                          <a:solidFill>
                            <a:schemeClr val="tx1"/>
                          </a:solidFill>
                        </a:rPr>
                        <a:t> Leadership / Sea</a:t>
                      </a:r>
                      <a:endParaRPr lang="en-US" sz="600" b="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a:solidFill>
                            <a:schemeClr val="tx1"/>
                          </a:solidFill>
                        </a:rPr>
                        <a:t>HR</a:t>
                      </a:r>
                      <a:r>
                        <a:rPr lang="en-US" sz="600" b="0" baseline="0" dirty="0">
                          <a:solidFill>
                            <a:schemeClr val="tx1"/>
                          </a:solidFill>
                        </a:rPr>
                        <a:t> Headquarters</a:t>
                      </a:r>
                      <a:endParaRPr lang="en-US" sz="600" b="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978463884"/>
                  </a:ext>
                </a:extLst>
              </a:tr>
              <a:tr h="158887">
                <a:tc>
                  <a:txBody>
                    <a:bodyPr/>
                    <a:lstStyle/>
                    <a:p>
                      <a:pPr algn="l"/>
                      <a:r>
                        <a:rPr lang="en-US" sz="600" b="0" dirty="0">
                          <a:solidFill>
                            <a:schemeClr val="tx1"/>
                          </a:solidFill>
                        </a:rPr>
                        <a:t>Pers,</a:t>
                      </a:r>
                      <a:r>
                        <a:rPr lang="en-US" sz="600" b="0" baseline="0" dirty="0">
                          <a:solidFill>
                            <a:schemeClr val="tx1"/>
                          </a:solidFill>
                        </a:rPr>
                        <a:t> Pay, &amp; Policy</a:t>
                      </a:r>
                      <a:endParaRPr lang="en-US" sz="600" b="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a:solidFill>
                            <a:schemeClr val="tx1"/>
                          </a:solidFill>
                        </a:rPr>
                        <a:t>Manpower</a:t>
                      </a:r>
                      <a:r>
                        <a:rPr lang="en-US" sz="600" b="0" baseline="0" dirty="0">
                          <a:solidFill>
                            <a:schemeClr val="tx1"/>
                          </a:solidFill>
                        </a:rPr>
                        <a:t> Rqmts</a:t>
                      </a:r>
                      <a:endParaRPr lang="en-US" sz="600" b="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622348311"/>
                  </a:ext>
                </a:extLst>
              </a:tr>
              <a:tr h="158887">
                <a:tc>
                  <a:txBody>
                    <a:bodyPr/>
                    <a:lstStyle/>
                    <a:p>
                      <a:pPr algn="l"/>
                      <a:r>
                        <a:rPr lang="en-US" sz="600" b="0" dirty="0">
                          <a:solidFill>
                            <a:schemeClr val="tx1"/>
                          </a:solidFill>
                        </a:rPr>
                        <a:t>Financial</a:t>
                      </a:r>
                      <a:r>
                        <a:rPr lang="en-US" sz="600" b="0" baseline="0" dirty="0">
                          <a:solidFill>
                            <a:schemeClr val="tx1"/>
                          </a:solidFill>
                        </a:rPr>
                        <a:t> Rqmts</a:t>
                      </a:r>
                      <a:endParaRPr lang="en-US" sz="600" b="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a:solidFill>
                            <a:schemeClr val="tx1"/>
                          </a:solidFill>
                        </a:rPr>
                        <a:t>N1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4157110046"/>
                  </a:ext>
                </a:extLst>
              </a:tr>
              <a:tr h="158887">
                <a:tc>
                  <a:txBody>
                    <a:bodyPr/>
                    <a:lstStyle/>
                    <a:p>
                      <a:pPr algn="l"/>
                      <a:r>
                        <a:rPr lang="en-US" sz="600" b="0" dirty="0">
                          <a:solidFill>
                            <a:schemeClr val="tx1"/>
                          </a:solidFill>
                        </a:rPr>
                        <a:t>Enterprise Support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a:solidFill>
                            <a:schemeClr val="tx1"/>
                          </a:solidFill>
                        </a:rPr>
                        <a:t>Recruiting</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040719448"/>
                  </a:ext>
                </a:extLst>
              </a:tr>
            </a:tbl>
          </a:graphicData>
        </a:graphic>
      </p:graphicFrame>
      <p:grpSp>
        <p:nvGrpSpPr>
          <p:cNvPr id="85" name="Group 84"/>
          <p:cNvGrpSpPr/>
          <p:nvPr/>
        </p:nvGrpSpPr>
        <p:grpSpPr>
          <a:xfrm>
            <a:off x="1240877" y="2415568"/>
            <a:ext cx="9030900" cy="2011680"/>
            <a:chOff x="-73528" y="3485157"/>
            <a:chExt cx="9030900" cy="2226622"/>
          </a:xfrm>
        </p:grpSpPr>
        <p:grpSp>
          <p:nvGrpSpPr>
            <p:cNvPr id="86" name="Group 85"/>
            <p:cNvGrpSpPr/>
            <p:nvPr/>
          </p:nvGrpSpPr>
          <p:grpSpPr>
            <a:xfrm>
              <a:off x="-73528" y="3485157"/>
              <a:ext cx="9027487" cy="737080"/>
              <a:chOff x="-73528" y="3485157"/>
              <a:chExt cx="9027487" cy="737080"/>
            </a:xfrm>
          </p:grpSpPr>
          <p:sp>
            <p:nvSpPr>
              <p:cNvPr id="101" name="AutoShape 29"/>
              <p:cNvSpPr>
                <a:spLocks noChangeArrowheads="1"/>
              </p:cNvSpPr>
              <p:nvPr/>
            </p:nvSpPr>
            <p:spPr bwMode="auto">
              <a:xfrm>
                <a:off x="797513" y="3490717"/>
                <a:ext cx="1820889" cy="731520"/>
              </a:xfrm>
              <a:prstGeom prst="roundRect">
                <a:avLst>
                  <a:gd name="adj" fmla="val 16667"/>
                </a:avLst>
              </a:prstGeom>
              <a:solidFill>
                <a:srgbClr val="FFCC99"/>
              </a:solidFill>
              <a:ln w="9525">
                <a:solidFill>
                  <a:schemeClr val="tx1"/>
                </a:solidFill>
                <a:round/>
                <a:headEnd/>
                <a:tailEnd/>
              </a:ln>
            </p:spPr>
            <p:txBody>
              <a:bodyPr wrap="none" lIns="365760" tIns="0" rIns="0" bIns="0" numCol="1" spcCol="91440" anchor="ctr"/>
              <a:lstStyle/>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Graduate Education</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Department Heads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Action Officers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Small Detachment OICs</a:t>
                </a:r>
              </a:p>
            </p:txBody>
          </p:sp>
          <p:sp>
            <p:nvSpPr>
              <p:cNvPr id="102" name="AutoShape 29"/>
              <p:cNvSpPr>
                <a:spLocks noChangeArrowheads="1"/>
              </p:cNvSpPr>
              <p:nvPr/>
            </p:nvSpPr>
            <p:spPr bwMode="auto">
              <a:xfrm>
                <a:off x="2629656" y="3490717"/>
                <a:ext cx="1776264" cy="731520"/>
              </a:xfrm>
              <a:prstGeom prst="roundRect">
                <a:avLst>
                  <a:gd name="adj" fmla="val 16667"/>
                </a:avLst>
              </a:prstGeom>
              <a:solidFill>
                <a:srgbClr val="FFCC99"/>
              </a:solidFill>
              <a:ln w="9525">
                <a:solidFill>
                  <a:schemeClr val="tx1"/>
                </a:solidFill>
                <a:round/>
                <a:headEnd/>
                <a:tailEnd/>
              </a:ln>
            </p:spPr>
            <p:txBody>
              <a:bodyPr wrap="none" lIns="274320" tIns="0" rIns="0" bIns="0" numCol="1" spcCol="91440" anchor="ctr"/>
              <a:lstStyle/>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Small Unit Commanding Officers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Executive Officers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Officers in Charge</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Afloat TRAINOs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Branch Heads</a:t>
                </a:r>
              </a:p>
            </p:txBody>
          </p:sp>
          <p:sp>
            <p:nvSpPr>
              <p:cNvPr id="103" name="AutoShape 29"/>
              <p:cNvSpPr>
                <a:spLocks noChangeArrowheads="1"/>
              </p:cNvSpPr>
              <p:nvPr/>
            </p:nvSpPr>
            <p:spPr bwMode="auto">
              <a:xfrm>
                <a:off x="4420269" y="3490717"/>
                <a:ext cx="1813002" cy="731520"/>
              </a:xfrm>
              <a:prstGeom prst="roundRect">
                <a:avLst>
                  <a:gd name="adj" fmla="val 16667"/>
                </a:avLst>
              </a:prstGeom>
              <a:solidFill>
                <a:srgbClr val="FFCC99"/>
              </a:solidFill>
              <a:ln w="9525">
                <a:solidFill>
                  <a:schemeClr val="tx1"/>
                </a:solidFill>
                <a:round/>
                <a:headEnd/>
                <a:tailEnd/>
              </a:ln>
            </p:spPr>
            <p:txBody>
              <a:bodyPr wrap="none" lIns="274320" tIns="0" rIns="0" bIns="0" numCol="1" spcCol="91440" anchor="ctr"/>
              <a:lstStyle/>
              <a:p>
                <a:pPr defTabSz="457200" eaLnBrk="0" fontAlgn="base" hangingPunct="0">
                  <a:lnSpc>
                    <a:spcPts val="700"/>
                  </a:lnSpc>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Commanding Officers</a:t>
                </a:r>
              </a:p>
              <a:p>
                <a:pPr defTabSz="457200" eaLnBrk="0" fontAlgn="base" hangingPunct="0">
                  <a:lnSpc>
                    <a:spcPts val="700"/>
                  </a:lnSpc>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Large unit/system Executive Officers</a:t>
                </a:r>
              </a:p>
              <a:p>
                <a:pPr defTabSz="457200" eaLnBrk="0" fontAlgn="base" hangingPunct="0">
                  <a:lnSpc>
                    <a:spcPts val="700"/>
                  </a:lnSpc>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Deputy Commanders</a:t>
                </a:r>
              </a:p>
              <a:p>
                <a:pPr defTabSz="457200" eaLnBrk="0" fontAlgn="base" hangingPunct="0">
                  <a:lnSpc>
                    <a:spcPts val="700"/>
                  </a:lnSpc>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Division Directors</a:t>
                </a:r>
              </a:p>
            </p:txBody>
          </p:sp>
          <p:sp>
            <p:nvSpPr>
              <p:cNvPr id="104" name="AutoShape 29"/>
              <p:cNvSpPr>
                <a:spLocks noChangeArrowheads="1"/>
              </p:cNvSpPr>
              <p:nvPr/>
            </p:nvSpPr>
            <p:spPr bwMode="auto">
              <a:xfrm>
                <a:off x="6247620" y="3490717"/>
                <a:ext cx="1808012" cy="731520"/>
              </a:xfrm>
              <a:prstGeom prst="roundRect">
                <a:avLst>
                  <a:gd name="adj" fmla="val 16667"/>
                </a:avLst>
              </a:prstGeom>
              <a:solidFill>
                <a:srgbClr val="FFCC99"/>
              </a:solidFill>
              <a:ln w="9525">
                <a:solidFill>
                  <a:schemeClr val="tx1"/>
                </a:solidFill>
                <a:round/>
                <a:headEnd/>
                <a:tailEnd/>
              </a:ln>
            </p:spPr>
            <p:txBody>
              <a:bodyPr wrap="none" lIns="274320" tIns="0" rIns="0" bIns="0" numCol="1" spcCol="0" anchor="ctr"/>
              <a:lstStyle/>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Major Commanders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Directors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Division Directors</a:t>
                </a:r>
              </a:p>
            </p:txBody>
          </p:sp>
          <p:sp>
            <p:nvSpPr>
              <p:cNvPr id="105" name="AutoShape 29"/>
              <p:cNvSpPr>
                <a:spLocks noChangeArrowheads="1"/>
              </p:cNvSpPr>
              <p:nvPr/>
            </p:nvSpPr>
            <p:spPr bwMode="auto">
              <a:xfrm>
                <a:off x="8066448" y="3490717"/>
                <a:ext cx="887511" cy="731520"/>
              </a:xfrm>
              <a:prstGeom prst="roundRect">
                <a:avLst>
                  <a:gd name="adj" fmla="val 16667"/>
                </a:avLst>
              </a:prstGeom>
              <a:solidFill>
                <a:srgbClr val="FFCC99"/>
              </a:solidFill>
              <a:ln w="9525">
                <a:solidFill>
                  <a:schemeClr val="tx1"/>
                </a:solidFill>
                <a:round/>
                <a:headEnd/>
                <a:tailEnd/>
              </a:ln>
            </p:spPr>
            <p:txBody>
              <a:bodyPr wrap="none" lIns="91440" tIns="0" rIns="91440" bIns="0" numCol="1" spcCol="0" anchor="ctr"/>
              <a:lstStyle/>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Chiefs of Staff</a:t>
                </a:r>
              </a:p>
              <a:p>
                <a:pPr defTabSz="457200" eaLnBrk="0" fontAlgn="base" hangingPunct="0">
                  <a:spcBef>
                    <a:spcPct val="0"/>
                  </a:spcBef>
                  <a:spcAft>
                    <a:spcPct val="0"/>
                  </a:spcAft>
                  <a:defRPr/>
                </a:pPr>
                <a:endParaRPr lang="en-US" sz="700" dirty="0">
                  <a:solidFill>
                    <a:srgbClr val="000000"/>
                  </a:solidFill>
                  <a:latin typeface="Arial" panose="020B0604020202020204" pitchFamily="34" charset="0"/>
                  <a:cs typeface="Arial" panose="020B0604020202020204" pitchFamily="34" charset="0"/>
                </a:endParaRPr>
              </a:p>
            </p:txBody>
          </p:sp>
          <p:sp>
            <p:nvSpPr>
              <p:cNvPr id="106" name="Right Arrow 105"/>
              <p:cNvSpPr/>
              <p:nvPr/>
            </p:nvSpPr>
            <p:spPr>
              <a:xfrm>
                <a:off x="-73528" y="3485157"/>
                <a:ext cx="844591" cy="731520"/>
              </a:xfrm>
              <a:prstGeom prst="rightArrow">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defRPr/>
                </a:pPr>
                <a:r>
                  <a:rPr lang="en-US" sz="700" b="1" dirty="0">
                    <a:solidFill>
                      <a:prstClr val="black"/>
                    </a:solidFill>
                    <a:latin typeface="Arial" panose="020B0604020202020204" pitchFamily="34" charset="0"/>
                    <a:cs typeface="Arial" panose="020B0604020202020204" pitchFamily="34" charset="0"/>
                  </a:rPr>
                  <a:t>Force Development</a:t>
                </a:r>
              </a:p>
            </p:txBody>
          </p:sp>
        </p:grpSp>
        <p:grpSp>
          <p:nvGrpSpPr>
            <p:cNvPr id="87" name="Group 86"/>
            <p:cNvGrpSpPr/>
            <p:nvPr/>
          </p:nvGrpSpPr>
          <p:grpSpPr>
            <a:xfrm>
              <a:off x="797511" y="4980257"/>
              <a:ext cx="8156448" cy="731522"/>
              <a:chOff x="797511" y="4980257"/>
              <a:chExt cx="8156448" cy="731522"/>
            </a:xfrm>
          </p:grpSpPr>
          <p:sp>
            <p:nvSpPr>
              <p:cNvPr id="95" name="AutoShape 29"/>
              <p:cNvSpPr>
                <a:spLocks noChangeArrowheads="1"/>
              </p:cNvSpPr>
              <p:nvPr/>
            </p:nvSpPr>
            <p:spPr bwMode="auto">
              <a:xfrm>
                <a:off x="797511" y="4980258"/>
                <a:ext cx="1820891" cy="731520"/>
              </a:xfrm>
              <a:prstGeom prst="roundRect">
                <a:avLst>
                  <a:gd name="adj" fmla="val 16667"/>
                </a:avLst>
              </a:prstGeom>
              <a:solidFill>
                <a:srgbClr val="CCFFCC"/>
              </a:solidFill>
              <a:ln w="9525">
                <a:solidFill>
                  <a:schemeClr val="tx1"/>
                </a:solidFill>
                <a:round/>
                <a:headEnd/>
                <a:tailEnd/>
              </a:ln>
            </p:spPr>
            <p:txBody>
              <a:bodyPr wrap="none" lIns="365760" tIns="0" rIns="0" bIns="0" numCol="1" anchor="ctr"/>
              <a:lstStyle/>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Graduate Education</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Department Heads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Action Officers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Small Detachment OICs</a:t>
                </a:r>
              </a:p>
            </p:txBody>
          </p:sp>
          <p:sp>
            <p:nvSpPr>
              <p:cNvPr id="96" name="AutoShape 29"/>
              <p:cNvSpPr>
                <a:spLocks noChangeArrowheads="1"/>
              </p:cNvSpPr>
              <p:nvPr/>
            </p:nvSpPr>
            <p:spPr bwMode="auto">
              <a:xfrm>
                <a:off x="2625985" y="4980258"/>
                <a:ext cx="1791066" cy="731520"/>
              </a:xfrm>
              <a:prstGeom prst="roundRect">
                <a:avLst>
                  <a:gd name="adj" fmla="val 16667"/>
                </a:avLst>
              </a:prstGeom>
              <a:solidFill>
                <a:srgbClr val="CCFFCC"/>
              </a:solidFill>
              <a:ln w="9525">
                <a:solidFill>
                  <a:schemeClr val="tx1"/>
                </a:solidFill>
                <a:round/>
                <a:headEnd/>
                <a:tailEnd/>
              </a:ln>
            </p:spPr>
            <p:txBody>
              <a:bodyPr wrap="none" lIns="274320" tIns="0" rIns="0" bIns="0" numCol="1" spcCol="91440" anchor="ctr"/>
              <a:lstStyle/>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Small Unit Commanding Officers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Executive Officers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Officers in Charge</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Branch Heads</a:t>
                </a:r>
              </a:p>
            </p:txBody>
          </p:sp>
          <p:sp>
            <p:nvSpPr>
              <p:cNvPr id="97" name="AutoShape 29"/>
              <p:cNvSpPr>
                <a:spLocks noChangeArrowheads="1"/>
              </p:cNvSpPr>
              <p:nvPr/>
            </p:nvSpPr>
            <p:spPr bwMode="auto">
              <a:xfrm>
                <a:off x="4424119" y="4980258"/>
                <a:ext cx="1809151" cy="731520"/>
              </a:xfrm>
              <a:prstGeom prst="roundRect">
                <a:avLst>
                  <a:gd name="adj" fmla="val 16667"/>
                </a:avLst>
              </a:prstGeom>
              <a:solidFill>
                <a:srgbClr val="CCFFCC"/>
              </a:solidFill>
              <a:ln w="9525">
                <a:solidFill>
                  <a:schemeClr val="tx1"/>
                </a:solidFill>
                <a:round/>
                <a:headEnd/>
                <a:tailEnd/>
              </a:ln>
            </p:spPr>
            <p:txBody>
              <a:bodyPr wrap="none" lIns="274320" tIns="0" rIns="0" bIns="0" numCol="1" spcCol="91440" anchor="ctr"/>
              <a:lstStyle/>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Commanding Officers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Large Detachment OICs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N1 / J1 Division Directors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N1 / J1 Deputies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Large Branch Heads</a:t>
                </a:r>
              </a:p>
            </p:txBody>
          </p:sp>
          <p:sp>
            <p:nvSpPr>
              <p:cNvPr id="98" name="AutoShape 29"/>
              <p:cNvSpPr>
                <a:spLocks noChangeArrowheads="1"/>
              </p:cNvSpPr>
              <p:nvPr/>
            </p:nvSpPr>
            <p:spPr bwMode="auto">
              <a:xfrm>
                <a:off x="6247620" y="4980257"/>
                <a:ext cx="1811248" cy="731520"/>
              </a:xfrm>
              <a:prstGeom prst="roundRect">
                <a:avLst>
                  <a:gd name="adj" fmla="val 16667"/>
                </a:avLst>
              </a:prstGeom>
              <a:solidFill>
                <a:srgbClr val="CCFFCC"/>
              </a:solidFill>
              <a:ln w="9525">
                <a:solidFill>
                  <a:schemeClr val="tx1"/>
                </a:solidFill>
                <a:round/>
                <a:headEnd/>
                <a:tailEnd/>
              </a:ln>
            </p:spPr>
            <p:txBody>
              <a:bodyPr wrap="none" lIns="274320" tIns="0" rIns="0" bIns="0" numCol="1" spcCol="0" anchor="ctr"/>
              <a:lstStyle/>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Major Commander</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Directors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Division Directors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N1 / J1</a:t>
                </a:r>
              </a:p>
            </p:txBody>
          </p:sp>
          <p:sp>
            <p:nvSpPr>
              <p:cNvPr id="99" name="AutoShape 29"/>
              <p:cNvSpPr>
                <a:spLocks noChangeArrowheads="1"/>
              </p:cNvSpPr>
              <p:nvPr/>
            </p:nvSpPr>
            <p:spPr bwMode="auto">
              <a:xfrm>
                <a:off x="8066448" y="4980259"/>
                <a:ext cx="887511" cy="731520"/>
              </a:xfrm>
              <a:prstGeom prst="roundRect">
                <a:avLst>
                  <a:gd name="adj" fmla="val 16667"/>
                </a:avLst>
              </a:prstGeom>
              <a:solidFill>
                <a:srgbClr val="CCFFCC"/>
              </a:solidFill>
              <a:ln w="9525">
                <a:solidFill>
                  <a:schemeClr val="tx1"/>
                </a:solidFill>
                <a:round/>
                <a:headEnd/>
                <a:tailEnd/>
              </a:ln>
            </p:spPr>
            <p:txBody>
              <a:bodyPr wrap="none" lIns="91440" tIns="0" rIns="0" bIns="0" numCol="1" anchor="ctr"/>
              <a:lstStyle/>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PMC DIVDIR</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Fleet N1Bs</a:t>
                </a:r>
              </a:p>
              <a:p>
                <a:pPr defTabSz="457200" eaLnBrk="0" fontAlgn="base" hangingPunct="0">
                  <a:spcBef>
                    <a:spcPct val="0"/>
                  </a:spcBef>
                  <a:spcAft>
                    <a:spcPct val="0"/>
                  </a:spcAft>
                  <a:defRPr/>
                </a:pPr>
                <a:endParaRPr lang="en-US" sz="700" dirty="0">
                  <a:solidFill>
                    <a:srgbClr val="000000"/>
                  </a:solidFill>
                  <a:latin typeface="Arial" panose="020B0604020202020204" pitchFamily="34" charset="0"/>
                  <a:cs typeface="Arial" panose="020B0604020202020204" pitchFamily="34" charset="0"/>
                </a:endParaRPr>
              </a:p>
            </p:txBody>
          </p:sp>
        </p:grpSp>
        <p:grpSp>
          <p:nvGrpSpPr>
            <p:cNvPr id="88" name="Group 87"/>
            <p:cNvGrpSpPr/>
            <p:nvPr/>
          </p:nvGrpSpPr>
          <p:grpSpPr>
            <a:xfrm>
              <a:off x="797512" y="4235376"/>
              <a:ext cx="8159860" cy="731521"/>
              <a:chOff x="797512" y="4235376"/>
              <a:chExt cx="8159860" cy="731521"/>
            </a:xfrm>
          </p:grpSpPr>
          <p:sp>
            <p:nvSpPr>
              <p:cNvPr id="89" name="AutoShape 29"/>
              <p:cNvSpPr>
                <a:spLocks noChangeArrowheads="1"/>
              </p:cNvSpPr>
              <p:nvPr/>
            </p:nvSpPr>
            <p:spPr bwMode="auto">
              <a:xfrm>
                <a:off x="797512" y="4235376"/>
                <a:ext cx="1820891" cy="731520"/>
              </a:xfrm>
              <a:prstGeom prst="roundRect">
                <a:avLst>
                  <a:gd name="adj" fmla="val 16667"/>
                </a:avLst>
              </a:prstGeom>
              <a:solidFill>
                <a:schemeClr val="bg1">
                  <a:lumMod val="85000"/>
                </a:schemeClr>
              </a:solidFill>
              <a:ln w="9525">
                <a:solidFill>
                  <a:schemeClr val="tx1"/>
                </a:solidFill>
                <a:round/>
                <a:headEnd/>
                <a:tailEnd/>
              </a:ln>
            </p:spPr>
            <p:txBody>
              <a:bodyPr wrap="none" lIns="365760" tIns="0" rIns="0" bIns="0" anchor="ctr"/>
              <a:lstStyle/>
              <a:p>
                <a:pPr algn="ctr" defTabSz="457200" eaLnBrk="0" fontAlgn="base" hangingPunct="0">
                  <a:spcBef>
                    <a:spcPct val="0"/>
                  </a:spcBef>
                  <a:spcAft>
                    <a:spcPct val="0"/>
                  </a:spcAft>
                  <a:defRPr/>
                </a:pPr>
                <a:endParaRPr lang="en-US" sz="700" dirty="0">
                  <a:solidFill>
                    <a:srgbClr val="000000"/>
                  </a:solidFill>
                  <a:latin typeface="Arial" panose="020B0604020202020204" pitchFamily="34" charset="0"/>
                  <a:cs typeface="Arial" panose="020B0604020202020204" pitchFamily="34" charset="0"/>
                </a:endParaRP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Graduate Education</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Department Heads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Action Officers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Analysts</a:t>
                </a:r>
              </a:p>
              <a:p>
                <a:pPr algn="ctr" defTabSz="457200" eaLnBrk="0" fontAlgn="base" hangingPunct="0">
                  <a:spcBef>
                    <a:spcPct val="0"/>
                  </a:spcBef>
                  <a:spcAft>
                    <a:spcPct val="0"/>
                  </a:spcAft>
                  <a:defRPr/>
                </a:pPr>
                <a:endParaRPr lang="en-US" sz="700" dirty="0">
                  <a:solidFill>
                    <a:srgbClr val="000000"/>
                  </a:solidFill>
                  <a:latin typeface="Arial" panose="020B0604020202020204" pitchFamily="34" charset="0"/>
                  <a:cs typeface="Arial" panose="020B0604020202020204" pitchFamily="34" charset="0"/>
                </a:endParaRPr>
              </a:p>
            </p:txBody>
          </p:sp>
          <p:sp>
            <p:nvSpPr>
              <p:cNvPr id="90" name="AutoShape 29"/>
              <p:cNvSpPr>
                <a:spLocks noChangeArrowheads="1"/>
              </p:cNvSpPr>
              <p:nvPr/>
            </p:nvSpPr>
            <p:spPr bwMode="auto">
              <a:xfrm>
                <a:off x="2625234" y="4235377"/>
                <a:ext cx="1780686" cy="731520"/>
              </a:xfrm>
              <a:prstGeom prst="roundRect">
                <a:avLst>
                  <a:gd name="adj" fmla="val 16667"/>
                </a:avLst>
              </a:prstGeom>
              <a:solidFill>
                <a:srgbClr val="D9D9D9"/>
              </a:solidFill>
              <a:ln w="9525">
                <a:solidFill>
                  <a:schemeClr val="tx1"/>
                </a:solidFill>
                <a:round/>
                <a:headEnd/>
                <a:tailEnd/>
              </a:ln>
            </p:spPr>
            <p:txBody>
              <a:bodyPr wrap="none" lIns="274320" tIns="0" rIns="0" bIns="0" anchor="ctr"/>
              <a:lstStyle/>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Branch Heads </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Lead Analysts</a:t>
                </a:r>
              </a:p>
            </p:txBody>
          </p:sp>
          <p:sp>
            <p:nvSpPr>
              <p:cNvPr id="91" name="AutoShape 29"/>
              <p:cNvSpPr>
                <a:spLocks noChangeArrowheads="1"/>
              </p:cNvSpPr>
              <p:nvPr/>
            </p:nvSpPr>
            <p:spPr bwMode="auto">
              <a:xfrm>
                <a:off x="4420269" y="4235377"/>
                <a:ext cx="1813002" cy="731520"/>
              </a:xfrm>
              <a:prstGeom prst="roundRect">
                <a:avLst>
                  <a:gd name="adj" fmla="val 16667"/>
                </a:avLst>
              </a:prstGeom>
              <a:solidFill>
                <a:schemeClr val="bg1">
                  <a:lumMod val="85000"/>
                </a:schemeClr>
              </a:solidFill>
              <a:ln w="9525">
                <a:solidFill>
                  <a:schemeClr val="tx1"/>
                </a:solidFill>
                <a:round/>
                <a:headEnd/>
                <a:tailEnd/>
              </a:ln>
            </p:spPr>
            <p:txBody>
              <a:bodyPr wrap="none" lIns="182880" tIns="0" rIns="0" bIns="0" anchor="ctr"/>
              <a:lstStyle/>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Large unit/system Executive Officers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Section Heads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Deputy Directors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Program Leads</a:t>
                </a:r>
              </a:p>
            </p:txBody>
          </p:sp>
          <p:sp>
            <p:nvSpPr>
              <p:cNvPr id="92" name="AutoShape 29"/>
              <p:cNvSpPr>
                <a:spLocks noChangeArrowheads="1"/>
              </p:cNvSpPr>
              <p:nvPr/>
            </p:nvSpPr>
            <p:spPr bwMode="auto">
              <a:xfrm>
                <a:off x="6247621" y="4235377"/>
                <a:ext cx="1810974" cy="731520"/>
              </a:xfrm>
              <a:prstGeom prst="roundRect">
                <a:avLst>
                  <a:gd name="adj" fmla="val 16667"/>
                </a:avLst>
              </a:prstGeom>
              <a:solidFill>
                <a:schemeClr val="bg1">
                  <a:lumMod val="85000"/>
                </a:schemeClr>
              </a:solidFill>
              <a:ln w="9525">
                <a:solidFill>
                  <a:schemeClr val="tx1"/>
                </a:solidFill>
                <a:round/>
                <a:headEnd/>
                <a:tailEnd/>
              </a:ln>
            </p:spPr>
            <p:txBody>
              <a:bodyPr wrap="none" lIns="274320" tIns="0" rIns="0" bIns="0" anchor="ctr"/>
              <a:lstStyle/>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Major Commander</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Program Managers</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Deputies</a:t>
                </a:r>
              </a:p>
            </p:txBody>
          </p:sp>
          <p:sp>
            <p:nvSpPr>
              <p:cNvPr id="93" name="AutoShape 29"/>
              <p:cNvSpPr>
                <a:spLocks noChangeArrowheads="1"/>
              </p:cNvSpPr>
              <p:nvPr/>
            </p:nvSpPr>
            <p:spPr bwMode="auto">
              <a:xfrm>
                <a:off x="8067705" y="4235377"/>
                <a:ext cx="889667" cy="731520"/>
              </a:xfrm>
              <a:prstGeom prst="roundRect">
                <a:avLst>
                  <a:gd name="adj" fmla="val 16667"/>
                </a:avLst>
              </a:prstGeom>
              <a:solidFill>
                <a:schemeClr val="bg1">
                  <a:lumMod val="85000"/>
                </a:schemeClr>
              </a:solidFill>
              <a:ln w="9525">
                <a:solidFill>
                  <a:schemeClr val="tx1"/>
                </a:solidFill>
                <a:round/>
                <a:headEnd/>
                <a:tailEnd/>
              </a:ln>
            </p:spPr>
            <p:txBody>
              <a:bodyPr wrap="none" lIns="91440" tIns="0" rIns="0" bIns="0" anchor="ctr"/>
              <a:lstStyle/>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ES Deputy</a:t>
                </a:r>
              </a:p>
              <a:p>
                <a:pPr defTabSz="457200" eaLnBrk="0" fontAlgn="base" hangingPunct="0">
                  <a:spcBef>
                    <a:spcPct val="0"/>
                  </a:spcBef>
                  <a:spcAft>
                    <a:spcPct val="0"/>
                  </a:spcAft>
                  <a:defRPr/>
                </a:pPr>
                <a:r>
                  <a:rPr lang="en-US" sz="700" dirty="0">
                    <a:solidFill>
                      <a:srgbClr val="000000"/>
                    </a:solidFill>
                    <a:latin typeface="Arial" panose="020B0604020202020204" pitchFamily="34" charset="0"/>
                    <a:cs typeface="Arial" panose="020B0604020202020204" pitchFamily="34" charset="0"/>
                  </a:rPr>
                  <a:t>PMC DIVDIR</a:t>
                </a:r>
              </a:p>
            </p:txBody>
          </p:sp>
        </p:grpSp>
      </p:grpSp>
      <p:sp>
        <p:nvSpPr>
          <p:cNvPr id="109" name="Right Arrow 108"/>
          <p:cNvSpPr/>
          <p:nvPr/>
        </p:nvSpPr>
        <p:spPr>
          <a:xfrm>
            <a:off x="1237410" y="3102343"/>
            <a:ext cx="844591" cy="658368"/>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defRPr/>
            </a:pPr>
            <a:r>
              <a:rPr lang="en-US" sz="700" b="1" dirty="0">
                <a:solidFill>
                  <a:prstClr val="black"/>
                </a:solidFill>
                <a:latin typeface="Arial" panose="020B0604020202020204" pitchFamily="34" charset="0"/>
                <a:cs typeface="Arial" panose="020B0604020202020204" pitchFamily="34" charset="0"/>
              </a:rPr>
              <a:t>Force Rqmts / Resourcing</a:t>
            </a:r>
          </a:p>
        </p:txBody>
      </p:sp>
      <p:sp>
        <p:nvSpPr>
          <p:cNvPr id="110" name="Right Arrow 109"/>
          <p:cNvSpPr/>
          <p:nvPr/>
        </p:nvSpPr>
        <p:spPr>
          <a:xfrm>
            <a:off x="1237412" y="3776818"/>
            <a:ext cx="844591" cy="658368"/>
          </a:xfrm>
          <a:prstGeom prst="rightArrow">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defRPr/>
            </a:pPr>
            <a:r>
              <a:rPr lang="en-US" sz="700" b="1" dirty="0">
                <a:solidFill>
                  <a:prstClr val="black"/>
                </a:solidFill>
                <a:latin typeface="Arial" panose="020B0604020202020204" pitchFamily="34" charset="0"/>
                <a:cs typeface="Arial" panose="020B0604020202020204" pitchFamily="34" charset="0"/>
              </a:rPr>
              <a:t>Force Management</a:t>
            </a:r>
          </a:p>
        </p:txBody>
      </p:sp>
      <p:sp>
        <p:nvSpPr>
          <p:cNvPr id="115" name="AutoShape 29"/>
          <p:cNvSpPr>
            <a:spLocks noChangeArrowheads="1"/>
          </p:cNvSpPr>
          <p:nvPr/>
        </p:nvSpPr>
        <p:spPr bwMode="auto">
          <a:xfrm>
            <a:off x="2120674" y="2248396"/>
            <a:ext cx="1820889" cy="137160"/>
          </a:xfrm>
          <a:prstGeom prst="roundRect">
            <a:avLst>
              <a:gd name="adj" fmla="val 16667"/>
            </a:avLst>
          </a:prstGeom>
          <a:solidFill>
            <a:srgbClr val="FFFF99"/>
          </a:solidFill>
          <a:ln w="9525">
            <a:solidFill>
              <a:schemeClr val="tx1"/>
            </a:solidFill>
            <a:round/>
            <a:headEnd/>
            <a:tailEnd/>
          </a:ln>
        </p:spPr>
        <p:txBody>
          <a:bodyPr wrap="none" lIns="365760" tIns="0" rIns="0" bIns="0" numCol="1" spcCol="91440" anchor="ctr"/>
          <a:lstStyle/>
          <a:p>
            <a:pPr defTabSz="457200" eaLnBrk="0" fontAlgn="base" hangingPunct="0">
              <a:spcBef>
                <a:spcPct val="0"/>
              </a:spcBef>
              <a:spcAft>
                <a:spcPct val="0"/>
              </a:spcAft>
              <a:defRPr/>
            </a:pPr>
            <a:r>
              <a:rPr lang="en-US" sz="700" b="1" dirty="0">
                <a:solidFill>
                  <a:srgbClr val="000000"/>
                </a:solidFill>
                <a:latin typeface="Arial" panose="020B0604020202020204" pitchFamily="34" charset="0"/>
                <a:cs typeface="Arial" panose="020B0604020202020204" pitchFamily="34" charset="0"/>
              </a:rPr>
              <a:t>               NOVICE</a:t>
            </a:r>
          </a:p>
        </p:txBody>
      </p:sp>
      <p:sp>
        <p:nvSpPr>
          <p:cNvPr id="117" name="AutoShape 29"/>
          <p:cNvSpPr>
            <a:spLocks noChangeArrowheads="1"/>
          </p:cNvSpPr>
          <p:nvPr/>
        </p:nvSpPr>
        <p:spPr bwMode="auto">
          <a:xfrm>
            <a:off x="3952815" y="2248396"/>
            <a:ext cx="1776264" cy="137160"/>
          </a:xfrm>
          <a:prstGeom prst="roundRect">
            <a:avLst>
              <a:gd name="adj" fmla="val 16667"/>
            </a:avLst>
          </a:prstGeom>
          <a:solidFill>
            <a:srgbClr val="FFFF99"/>
          </a:solidFill>
          <a:ln w="9525">
            <a:solidFill>
              <a:schemeClr val="tx1"/>
            </a:solidFill>
            <a:round/>
            <a:headEnd/>
            <a:tailEnd/>
          </a:ln>
        </p:spPr>
        <p:txBody>
          <a:bodyPr wrap="none" lIns="274320" tIns="0" rIns="0" bIns="0" numCol="1" spcCol="91440" anchor="ctr"/>
          <a:lstStyle/>
          <a:p>
            <a:pPr defTabSz="457200" eaLnBrk="0" fontAlgn="base" hangingPunct="0">
              <a:spcBef>
                <a:spcPct val="0"/>
              </a:spcBef>
              <a:spcAft>
                <a:spcPct val="0"/>
              </a:spcAft>
              <a:defRPr/>
            </a:pPr>
            <a:r>
              <a:rPr lang="en-US" sz="700" b="1" dirty="0">
                <a:solidFill>
                  <a:srgbClr val="000000"/>
                </a:solidFill>
                <a:latin typeface="Arial" panose="020B0604020202020204" pitchFamily="34" charset="0"/>
                <a:cs typeface="Arial" panose="020B0604020202020204" pitchFamily="34" charset="0"/>
              </a:rPr>
              <a:t>           INTERMEDIATE</a:t>
            </a:r>
          </a:p>
        </p:txBody>
      </p:sp>
      <p:sp>
        <p:nvSpPr>
          <p:cNvPr id="118" name="AutoShape 29"/>
          <p:cNvSpPr>
            <a:spLocks noChangeArrowheads="1"/>
          </p:cNvSpPr>
          <p:nvPr/>
        </p:nvSpPr>
        <p:spPr bwMode="auto">
          <a:xfrm>
            <a:off x="5743428" y="2248396"/>
            <a:ext cx="1813002" cy="137160"/>
          </a:xfrm>
          <a:prstGeom prst="roundRect">
            <a:avLst>
              <a:gd name="adj" fmla="val 16667"/>
            </a:avLst>
          </a:prstGeom>
          <a:solidFill>
            <a:srgbClr val="FFFF99"/>
          </a:solidFill>
          <a:ln w="9525">
            <a:solidFill>
              <a:schemeClr val="tx1"/>
            </a:solidFill>
            <a:round/>
            <a:headEnd/>
            <a:tailEnd/>
          </a:ln>
        </p:spPr>
        <p:txBody>
          <a:bodyPr wrap="none" lIns="274320" tIns="0" rIns="0" bIns="0" numCol="1" spcCol="91440" anchor="ctr"/>
          <a:lstStyle/>
          <a:p>
            <a:pPr defTabSz="457200" eaLnBrk="0" fontAlgn="base" hangingPunct="0">
              <a:lnSpc>
                <a:spcPts val="700"/>
              </a:lnSpc>
              <a:spcBef>
                <a:spcPct val="0"/>
              </a:spcBef>
              <a:spcAft>
                <a:spcPct val="0"/>
              </a:spcAft>
              <a:defRPr/>
            </a:pPr>
            <a:r>
              <a:rPr lang="en-US" sz="700" b="1" dirty="0">
                <a:solidFill>
                  <a:srgbClr val="000000"/>
                </a:solidFill>
                <a:latin typeface="Arial" panose="020B0604020202020204" pitchFamily="34" charset="0"/>
                <a:cs typeface="Arial" panose="020B0604020202020204" pitchFamily="34" charset="0"/>
              </a:rPr>
              <a:t>               ADVANCED</a:t>
            </a:r>
          </a:p>
        </p:txBody>
      </p:sp>
      <p:sp>
        <p:nvSpPr>
          <p:cNvPr id="119" name="AutoShape 29"/>
          <p:cNvSpPr>
            <a:spLocks noChangeArrowheads="1"/>
          </p:cNvSpPr>
          <p:nvPr/>
        </p:nvSpPr>
        <p:spPr bwMode="auto">
          <a:xfrm>
            <a:off x="7565338" y="2248392"/>
            <a:ext cx="1808012" cy="137160"/>
          </a:xfrm>
          <a:prstGeom prst="roundRect">
            <a:avLst>
              <a:gd name="adj" fmla="val 16667"/>
            </a:avLst>
          </a:prstGeom>
          <a:solidFill>
            <a:srgbClr val="FFFF99"/>
          </a:solidFill>
          <a:ln w="9525">
            <a:solidFill>
              <a:schemeClr val="tx1"/>
            </a:solidFill>
            <a:round/>
            <a:headEnd/>
            <a:tailEnd/>
          </a:ln>
        </p:spPr>
        <p:txBody>
          <a:bodyPr wrap="none" lIns="274320" tIns="0" rIns="0" bIns="0" numCol="1" spcCol="0" anchor="ctr"/>
          <a:lstStyle/>
          <a:p>
            <a:pPr defTabSz="457200" eaLnBrk="0" fontAlgn="base" hangingPunct="0">
              <a:spcBef>
                <a:spcPct val="0"/>
              </a:spcBef>
              <a:spcAft>
                <a:spcPct val="0"/>
              </a:spcAft>
              <a:defRPr/>
            </a:pPr>
            <a:r>
              <a:rPr lang="en-US" sz="700" b="1" dirty="0">
                <a:solidFill>
                  <a:srgbClr val="000000"/>
                </a:solidFill>
                <a:latin typeface="Arial" panose="020B0604020202020204" pitchFamily="34" charset="0"/>
                <a:cs typeface="Arial" panose="020B0604020202020204" pitchFamily="34" charset="0"/>
              </a:rPr>
              <a:t>                  EXPERT</a:t>
            </a:r>
          </a:p>
        </p:txBody>
      </p:sp>
      <p:sp>
        <p:nvSpPr>
          <p:cNvPr id="120" name="AutoShape 29"/>
          <p:cNvSpPr>
            <a:spLocks noChangeArrowheads="1"/>
          </p:cNvSpPr>
          <p:nvPr/>
        </p:nvSpPr>
        <p:spPr bwMode="auto">
          <a:xfrm>
            <a:off x="9384165" y="2248395"/>
            <a:ext cx="887511" cy="137160"/>
          </a:xfrm>
          <a:prstGeom prst="roundRect">
            <a:avLst>
              <a:gd name="adj" fmla="val 16667"/>
            </a:avLst>
          </a:prstGeom>
          <a:solidFill>
            <a:srgbClr val="FFFF99"/>
          </a:solidFill>
          <a:ln w="9525">
            <a:solidFill>
              <a:schemeClr val="tx1"/>
            </a:solidFill>
            <a:round/>
            <a:headEnd/>
            <a:tailEnd/>
          </a:ln>
        </p:spPr>
        <p:txBody>
          <a:bodyPr wrap="none" lIns="91440" tIns="0" rIns="91440" bIns="0" numCol="1" spcCol="0" anchor="ctr"/>
          <a:lstStyle/>
          <a:p>
            <a:pPr defTabSz="457200" eaLnBrk="0" fontAlgn="base" hangingPunct="0">
              <a:spcBef>
                <a:spcPct val="0"/>
              </a:spcBef>
              <a:spcAft>
                <a:spcPct val="0"/>
              </a:spcAft>
              <a:defRPr/>
            </a:pPr>
            <a:r>
              <a:rPr lang="en-US" sz="700" b="1" dirty="0">
                <a:solidFill>
                  <a:srgbClr val="000000"/>
                </a:solidFill>
                <a:latin typeface="Arial" panose="020B0604020202020204" pitchFamily="34" charset="0"/>
                <a:cs typeface="Arial" panose="020B0604020202020204" pitchFamily="34" charset="0"/>
              </a:rPr>
              <a:t>     PINNACLE</a:t>
            </a:r>
          </a:p>
        </p:txBody>
      </p:sp>
      <p:graphicFrame>
        <p:nvGraphicFramePr>
          <p:cNvPr id="122" name="Table 121"/>
          <p:cNvGraphicFramePr>
            <a:graphicFrameLocks noGrp="1"/>
          </p:cNvGraphicFramePr>
          <p:nvPr>
            <p:extLst>
              <p:ext uri="{D42A27DB-BD31-4B8C-83A1-F6EECF244321}">
                <p14:modId xmlns:p14="http://schemas.microsoft.com/office/powerpoint/2010/main" val="2106448730"/>
              </p:ext>
            </p:extLst>
          </p:nvPr>
        </p:nvGraphicFramePr>
        <p:xfrm>
          <a:off x="5015358" y="4811541"/>
          <a:ext cx="1496192" cy="548640"/>
        </p:xfrm>
        <a:graphic>
          <a:graphicData uri="http://schemas.openxmlformats.org/drawingml/2006/table">
            <a:tbl>
              <a:tblPr firstRow="1" bandRow="1">
                <a:tableStyleId>{5C22544A-7EE6-4342-B048-85BDC9FD1C3A}</a:tableStyleId>
              </a:tblPr>
              <a:tblGrid>
                <a:gridCol w="1496192">
                  <a:extLst>
                    <a:ext uri="{9D8B030D-6E8A-4147-A177-3AD203B41FA5}">
                      <a16:colId xmlns:a16="http://schemas.microsoft.com/office/drawing/2014/main" val="3025653506"/>
                    </a:ext>
                  </a:extLst>
                </a:gridCol>
              </a:tblGrid>
              <a:tr h="0">
                <a:tc>
                  <a:txBody>
                    <a:bodyPr/>
                    <a:lstStyle/>
                    <a:p>
                      <a:r>
                        <a:rPr lang="en-US" sz="600" b="0" dirty="0">
                          <a:solidFill>
                            <a:schemeClr val="tx1"/>
                          </a:solidFill>
                        </a:rPr>
                        <a:t>Force Development (FD)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216818405"/>
                  </a:ext>
                </a:extLst>
              </a:tr>
              <a:tr h="0">
                <a:tc>
                  <a:txBody>
                    <a:bodyPr/>
                    <a:lstStyle/>
                    <a:p>
                      <a:r>
                        <a:rPr lang="en-US" sz="600" b="0" dirty="0">
                          <a:solidFill>
                            <a:schemeClr val="tx1"/>
                          </a:solidFill>
                        </a:rPr>
                        <a:t>Force Management (FM)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918083994"/>
                  </a:ext>
                </a:extLst>
              </a:tr>
              <a:tr h="0">
                <a:tc>
                  <a:txBody>
                    <a:bodyPr/>
                    <a:lstStyle/>
                    <a:p>
                      <a:r>
                        <a:rPr lang="en-US" sz="600" b="0" dirty="0">
                          <a:solidFill>
                            <a:schemeClr val="tx1"/>
                          </a:solidFill>
                        </a:rPr>
                        <a:t>Force Rqmt</a:t>
                      </a:r>
                      <a:r>
                        <a:rPr lang="en-US" sz="600" b="0" baseline="0" dirty="0">
                          <a:solidFill>
                            <a:schemeClr val="tx1"/>
                          </a:solidFill>
                        </a:rPr>
                        <a:t>/Resourcing (FR2)</a:t>
                      </a:r>
                      <a:endParaRPr lang="en-US" sz="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460700911"/>
                  </a:ext>
                </a:extLst>
              </a:tr>
            </a:tbl>
          </a:graphicData>
        </a:graphic>
      </p:graphicFrame>
      <p:grpSp>
        <p:nvGrpSpPr>
          <p:cNvPr id="73" name="Group 72"/>
          <p:cNvGrpSpPr/>
          <p:nvPr/>
        </p:nvGrpSpPr>
        <p:grpSpPr>
          <a:xfrm>
            <a:off x="4527291" y="1019762"/>
            <a:ext cx="5569802" cy="361972"/>
            <a:chOff x="3320089" y="1406468"/>
            <a:chExt cx="5569802" cy="356649"/>
          </a:xfrm>
        </p:grpSpPr>
        <p:sp>
          <p:nvSpPr>
            <p:cNvPr id="112" name="Rectangle 74"/>
            <p:cNvSpPr>
              <a:spLocks noChangeArrowheads="1"/>
            </p:cNvSpPr>
            <p:nvPr/>
          </p:nvSpPr>
          <p:spPr bwMode="auto">
            <a:xfrm>
              <a:off x="3320089" y="1409781"/>
              <a:ext cx="1869131" cy="352376"/>
            </a:xfrm>
            <a:prstGeom prst="rect">
              <a:avLst/>
            </a:prstGeom>
            <a:solidFill>
              <a:srgbClr val="FFFF99"/>
            </a:solidFill>
            <a:ln w="19050">
              <a:solidFill>
                <a:schemeClr val="tx1"/>
              </a:solidFill>
              <a:miter lim="800000"/>
              <a:headEnd/>
              <a:tailEnd/>
            </a:ln>
          </p:spPr>
          <p:txBody>
            <a:bodyPr lIns="45720" tIns="46038" rIns="0" bIns="46038" anchor="ctr" anchorCtr="1"/>
            <a:lstStyle/>
            <a:p>
              <a:pPr algn="r" eaLnBrk="0" fontAlgn="base" hangingPunct="0">
                <a:spcAft>
                  <a:spcPct val="0"/>
                </a:spcAft>
                <a:defRPr/>
              </a:pPr>
              <a:endParaRPr lang="en-US" sz="600" b="1" dirty="0">
                <a:solidFill>
                  <a:prstClr val="black"/>
                </a:solidFill>
                <a:latin typeface="Arial"/>
              </a:endParaRPr>
            </a:p>
            <a:p>
              <a:pPr algn="ctr" eaLnBrk="0" fontAlgn="base" hangingPunct="0">
                <a:spcAft>
                  <a:spcPct val="0"/>
                </a:spcAft>
                <a:defRPr/>
              </a:pPr>
              <a:endParaRPr lang="en-US" sz="600" b="1" dirty="0">
                <a:solidFill>
                  <a:prstClr val="black"/>
                </a:solidFill>
                <a:latin typeface="Arial"/>
              </a:endParaRPr>
            </a:p>
            <a:p>
              <a:pPr algn="ctr" eaLnBrk="0" fontAlgn="base" hangingPunct="0">
                <a:spcAft>
                  <a:spcPct val="0"/>
                </a:spcAft>
                <a:defRPr/>
              </a:pPr>
              <a:r>
                <a:rPr lang="en-US" sz="600" b="1" dirty="0">
                  <a:solidFill>
                    <a:prstClr val="black"/>
                  </a:solidFill>
                  <a:latin typeface="Arial"/>
                </a:rPr>
                <a:t>HR HQ / COMPETENCY EXPERIENCE / </a:t>
              </a:r>
            </a:p>
            <a:p>
              <a:pPr algn="ctr" eaLnBrk="0" fontAlgn="base" hangingPunct="0">
                <a:spcAft>
                  <a:spcPct val="0"/>
                </a:spcAft>
                <a:defRPr/>
              </a:pPr>
              <a:r>
                <a:rPr lang="en-US" sz="600" b="1" dirty="0">
                  <a:solidFill>
                    <a:prstClr val="black"/>
                  </a:solidFill>
                  <a:latin typeface="Arial"/>
                </a:rPr>
                <a:t>JOINT / BROADENING TOUR</a:t>
              </a:r>
            </a:p>
          </p:txBody>
        </p:sp>
        <p:sp>
          <p:nvSpPr>
            <p:cNvPr id="111" name="Rectangle 74"/>
            <p:cNvSpPr>
              <a:spLocks noChangeArrowheads="1"/>
            </p:cNvSpPr>
            <p:nvPr/>
          </p:nvSpPr>
          <p:spPr bwMode="auto">
            <a:xfrm>
              <a:off x="3320912" y="1413379"/>
              <a:ext cx="1865231" cy="153162"/>
            </a:xfrm>
            <a:prstGeom prst="rect">
              <a:avLst/>
            </a:prstGeom>
            <a:solidFill>
              <a:srgbClr val="FFFF99"/>
            </a:solidFill>
            <a:ln w="19050">
              <a:solidFill>
                <a:schemeClr val="tx1"/>
              </a:solidFill>
              <a:miter lim="800000"/>
              <a:headEnd/>
              <a:tailEnd/>
            </a:ln>
          </p:spPr>
          <p:txBody>
            <a:bodyPr lIns="45720" tIns="46038" rIns="0" bIns="46038" anchor="ctr" anchorCtr="1"/>
            <a:lstStyle/>
            <a:p>
              <a:pPr algn="ctr" eaLnBrk="0" fontAlgn="base" hangingPunct="0">
                <a:spcBef>
                  <a:spcPct val="50000"/>
                </a:spcBef>
                <a:spcAft>
                  <a:spcPct val="0"/>
                </a:spcAft>
                <a:defRPr/>
              </a:pPr>
              <a:r>
                <a:rPr lang="en-US" sz="600" b="1" dirty="0">
                  <a:solidFill>
                    <a:srgbClr val="000000"/>
                  </a:solidFill>
                  <a:latin typeface="Arial" panose="020B0604020202020204" pitchFamily="34" charset="0"/>
                  <a:cs typeface="Arial" panose="020B0604020202020204" pitchFamily="34" charset="0"/>
                </a:rPr>
                <a:t>LCDR LEADERSHIP TOUR</a:t>
              </a:r>
            </a:p>
          </p:txBody>
        </p:sp>
        <p:sp>
          <p:nvSpPr>
            <p:cNvPr id="113" name="Rectangle 74"/>
            <p:cNvSpPr>
              <a:spLocks noChangeArrowheads="1"/>
            </p:cNvSpPr>
            <p:nvPr/>
          </p:nvSpPr>
          <p:spPr bwMode="auto">
            <a:xfrm>
              <a:off x="5188067" y="1406468"/>
              <a:ext cx="1738748" cy="356649"/>
            </a:xfrm>
            <a:prstGeom prst="rect">
              <a:avLst/>
            </a:prstGeom>
            <a:solidFill>
              <a:srgbClr val="FFFF99"/>
            </a:solidFill>
            <a:ln w="19050">
              <a:solidFill>
                <a:schemeClr val="tx1"/>
              </a:solidFill>
              <a:miter lim="800000"/>
              <a:headEnd/>
              <a:tailEnd/>
            </a:ln>
          </p:spPr>
          <p:txBody>
            <a:bodyPr lIns="45720" tIns="46038" rIns="0" bIns="46038" anchor="ctr" anchorCtr="1"/>
            <a:lstStyle/>
            <a:p>
              <a:pPr algn="r" eaLnBrk="0" fontAlgn="base" hangingPunct="0">
                <a:spcAft>
                  <a:spcPct val="0"/>
                </a:spcAft>
                <a:defRPr/>
              </a:pPr>
              <a:endParaRPr lang="en-US" sz="600" b="1" dirty="0">
                <a:solidFill>
                  <a:prstClr val="black"/>
                </a:solidFill>
                <a:latin typeface="Arial"/>
              </a:endParaRPr>
            </a:p>
            <a:p>
              <a:pPr algn="ctr" eaLnBrk="0" fontAlgn="base" hangingPunct="0">
                <a:spcAft>
                  <a:spcPct val="0"/>
                </a:spcAft>
                <a:defRPr/>
              </a:pPr>
              <a:endParaRPr lang="en-US" sz="600" b="1" dirty="0">
                <a:solidFill>
                  <a:prstClr val="black"/>
                </a:solidFill>
                <a:latin typeface="Arial"/>
              </a:endParaRPr>
            </a:p>
            <a:p>
              <a:pPr algn="ctr" eaLnBrk="0" fontAlgn="base" hangingPunct="0">
                <a:spcAft>
                  <a:spcPct val="0"/>
                </a:spcAft>
                <a:defRPr/>
              </a:pPr>
              <a:r>
                <a:rPr lang="en-US" sz="600" b="1" dirty="0">
                  <a:solidFill>
                    <a:prstClr val="black"/>
                  </a:solidFill>
                  <a:latin typeface="Arial"/>
                </a:rPr>
                <a:t>HR HQ / COMPETENCY EXPERIENCE / </a:t>
              </a:r>
            </a:p>
            <a:p>
              <a:pPr algn="ctr" eaLnBrk="0" fontAlgn="base" hangingPunct="0">
                <a:spcAft>
                  <a:spcPct val="0"/>
                </a:spcAft>
                <a:defRPr/>
              </a:pPr>
              <a:r>
                <a:rPr lang="en-US" sz="600" b="1" dirty="0">
                  <a:solidFill>
                    <a:prstClr val="black"/>
                  </a:solidFill>
                  <a:latin typeface="Arial"/>
                </a:rPr>
                <a:t>JOINT / BROADENING TOUR</a:t>
              </a:r>
            </a:p>
          </p:txBody>
        </p:sp>
        <p:sp>
          <p:nvSpPr>
            <p:cNvPr id="114" name="Rectangle 74"/>
            <p:cNvSpPr>
              <a:spLocks noChangeArrowheads="1"/>
            </p:cNvSpPr>
            <p:nvPr/>
          </p:nvSpPr>
          <p:spPr bwMode="auto">
            <a:xfrm>
              <a:off x="5188890" y="1408820"/>
              <a:ext cx="1737108" cy="156510"/>
            </a:xfrm>
            <a:prstGeom prst="rect">
              <a:avLst/>
            </a:prstGeom>
            <a:solidFill>
              <a:srgbClr val="FFFF99"/>
            </a:solidFill>
            <a:ln w="19050">
              <a:solidFill>
                <a:schemeClr val="tx1"/>
              </a:solidFill>
              <a:miter lim="800000"/>
              <a:headEnd/>
              <a:tailEnd/>
            </a:ln>
          </p:spPr>
          <p:txBody>
            <a:bodyPr lIns="45720" tIns="46038" rIns="0" bIns="46038" anchor="ctr" anchorCtr="1"/>
            <a:lstStyle/>
            <a:p>
              <a:pPr algn="ctr" eaLnBrk="0" fontAlgn="base" hangingPunct="0">
                <a:spcBef>
                  <a:spcPct val="50000"/>
                </a:spcBef>
                <a:spcAft>
                  <a:spcPct val="0"/>
                </a:spcAft>
                <a:defRPr/>
              </a:pPr>
              <a:r>
                <a:rPr lang="en-US" sz="600" b="1" dirty="0">
                  <a:solidFill>
                    <a:srgbClr val="000000"/>
                  </a:solidFill>
                  <a:latin typeface="Arial" panose="020B0604020202020204" pitchFamily="34" charset="0"/>
                  <a:cs typeface="Arial" panose="020B0604020202020204" pitchFamily="34" charset="0"/>
                </a:rPr>
                <a:t>CDR LEADERSHIP TOUR</a:t>
              </a:r>
            </a:p>
          </p:txBody>
        </p:sp>
        <p:sp>
          <p:nvSpPr>
            <p:cNvPr id="125" name="Rectangle 74"/>
            <p:cNvSpPr>
              <a:spLocks noChangeArrowheads="1"/>
            </p:cNvSpPr>
            <p:nvPr/>
          </p:nvSpPr>
          <p:spPr bwMode="auto">
            <a:xfrm>
              <a:off x="6928738" y="1412470"/>
              <a:ext cx="1225984" cy="153162"/>
            </a:xfrm>
            <a:prstGeom prst="rect">
              <a:avLst/>
            </a:prstGeom>
            <a:solidFill>
              <a:srgbClr val="FFFF99"/>
            </a:solidFill>
            <a:ln w="19050">
              <a:solidFill>
                <a:schemeClr val="tx1"/>
              </a:solidFill>
              <a:miter lim="800000"/>
              <a:headEnd/>
              <a:tailEnd/>
            </a:ln>
          </p:spPr>
          <p:txBody>
            <a:bodyPr lIns="45720" tIns="46038" rIns="0" bIns="46038" anchor="ctr" anchorCtr="1"/>
            <a:lstStyle/>
            <a:p>
              <a:pPr algn="ctr" eaLnBrk="0" fontAlgn="base" hangingPunct="0">
                <a:spcBef>
                  <a:spcPct val="50000"/>
                </a:spcBef>
                <a:spcAft>
                  <a:spcPct val="0"/>
                </a:spcAft>
                <a:defRPr/>
              </a:pPr>
              <a:r>
                <a:rPr lang="en-US" sz="600" b="1" dirty="0">
                  <a:solidFill>
                    <a:srgbClr val="000000"/>
                  </a:solidFill>
                  <a:latin typeface="Arial" panose="020B0604020202020204" pitchFamily="34" charset="0"/>
                  <a:cs typeface="Arial" panose="020B0604020202020204" pitchFamily="34" charset="0"/>
                </a:rPr>
                <a:t>MAJ CMD / TYCOM, COCOM N1</a:t>
              </a:r>
            </a:p>
          </p:txBody>
        </p:sp>
        <p:sp>
          <p:nvSpPr>
            <p:cNvPr id="127" name="Rectangle 74"/>
            <p:cNvSpPr>
              <a:spLocks noChangeArrowheads="1"/>
            </p:cNvSpPr>
            <p:nvPr/>
          </p:nvSpPr>
          <p:spPr bwMode="auto">
            <a:xfrm>
              <a:off x="6930480" y="1566312"/>
              <a:ext cx="1225984" cy="196805"/>
            </a:xfrm>
            <a:prstGeom prst="rect">
              <a:avLst/>
            </a:prstGeom>
            <a:solidFill>
              <a:srgbClr val="FFFF99"/>
            </a:solidFill>
            <a:ln w="19050">
              <a:solidFill>
                <a:schemeClr val="tx1"/>
              </a:solidFill>
              <a:miter lim="800000"/>
              <a:headEnd/>
              <a:tailEnd/>
            </a:ln>
          </p:spPr>
          <p:txBody>
            <a:bodyPr lIns="45720" tIns="46038" rIns="0" bIns="46038" anchor="ctr" anchorCtr="1"/>
            <a:lstStyle/>
            <a:p>
              <a:pPr algn="ctr" eaLnBrk="0" fontAlgn="base" hangingPunct="0">
                <a:spcBef>
                  <a:spcPct val="50000"/>
                </a:spcBef>
                <a:spcAft>
                  <a:spcPct val="0"/>
                </a:spcAft>
                <a:defRPr/>
              </a:pPr>
              <a:r>
                <a:rPr lang="en-US" sz="600" b="1" dirty="0">
                  <a:solidFill>
                    <a:srgbClr val="000000"/>
                  </a:solidFill>
                  <a:latin typeface="Arial" panose="020B0604020202020204" pitchFamily="34" charset="0"/>
                  <a:cs typeface="Arial" panose="020B0604020202020204" pitchFamily="34" charset="0"/>
                </a:rPr>
                <a:t>HR HQ / EXPERTISE / JOINT</a:t>
              </a:r>
            </a:p>
          </p:txBody>
        </p:sp>
        <p:sp>
          <p:nvSpPr>
            <p:cNvPr id="128" name="Rectangle 74"/>
            <p:cNvSpPr>
              <a:spLocks noChangeArrowheads="1"/>
            </p:cNvSpPr>
            <p:nvPr/>
          </p:nvSpPr>
          <p:spPr bwMode="auto">
            <a:xfrm>
              <a:off x="8154956" y="1413144"/>
              <a:ext cx="734935" cy="156557"/>
            </a:xfrm>
            <a:prstGeom prst="rect">
              <a:avLst/>
            </a:prstGeom>
            <a:solidFill>
              <a:srgbClr val="FFFF99"/>
            </a:solidFill>
            <a:ln w="19050">
              <a:solidFill>
                <a:schemeClr val="tx1"/>
              </a:solidFill>
              <a:miter lim="800000"/>
              <a:headEnd/>
              <a:tailEnd/>
            </a:ln>
          </p:spPr>
          <p:txBody>
            <a:bodyPr lIns="45720" tIns="46038" rIns="0" bIns="46038" anchor="ctr" anchorCtr="1"/>
            <a:lstStyle/>
            <a:p>
              <a:pPr algn="ctr" eaLnBrk="0" fontAlgn="base" hangingPunct="0">
                <a:spcBef>
                  <a:spcPct val="50000"/>
                </a:spcBef>
                <a:spcAft>
                  <a:spcPct val="0"/>
                </a:spcAft>
                <a:defRPr/>
              </a:pPr>
              <a:r>
                <a:rPr lang="en-US" sz="600" b="1" dirty="0">
                  <a:solidFill>
                    <a:srgbClr val="000000"/>
                  </a:solidFill>
                  <a:latin typeface="Arial" panose="020B0604020202020204" pitchFamily="34" charset="0"/>
                  <a:cs typeface="Arial" panose="020B0604020202020204" pitchFamily="34" charset="0"/>
                </a:rPr>
                <a:t>CAPT PINNACLE</a:t>
              </a:r>
            </a:p>
          </p:txBody>
        </p:sp>
        <p:sp>
          <p:nvSpPr>
            <p:cNvPr id="129" name="Rectangle 74"/>
            <p:cNvSpPr>
              <a:spLocks noChangeArrowheads="1"/>
            </p:cNvSpPr>
            <p:nvPr/>
          </p:nvSpPr>
          <p:spPr bwMode="auto">
            <a:xfrm>
              <a:off x="8156858" y="1567481"/>
              <a:ext cx="731520" cy="195636"/>
            </a:xfrm>
            <a:prstGeom prst="rect">
              <a:avLst/>
            </a:prstGeom>
            <a:solidFill>
              <a:srgbClr val="FFFF99"/>
            </a:solidFill>
            <a:ln w="19050">
              <a:solidFill>
                <a:schemeClr val="tx1"/>
              </a:solidFill>
              <a:miter lim="800000"/>
              <a:headEnd/>
              <a:tailEnd/>
            </a:ln>
          </p:spPr>
          <p:txBody>
            <a:bodyPr lIns="45720" tIns="46038" rIns="0" bIns="46038" anchor="ctr" anchorCtr="1"/>
            <a:lstStyle/>
            <a:p>
              <a:pPr algn="ctr" eaLnBrk="0" fontAlgn="base" hangingPunct="0">
                <a:spcBef>
                  <a:spcPct val="50000"/>
                </a:spcBef>
                <a:spcAft>
                  <a:spcPct val="0"/>
                </a:spcAft>
                <a:defRPr/>
              </a:pPr>
              <a:r>
                <a:rPr lang="en-US" sz="600" b="1" dirty="0">
                  <a:solidFill>
                    <a:srgbClr val="000000"/>
                  </a:solidFill>
                  <a:latin typeface="Arial" panose="020B0604020202020204" pitchFamily="34" charset="0"/>
                  <a:cs typeface="Arial" panose="020B0604020202020204" pitchFamily="34" charset="0"/>
                </a:rPr>
                <a:t>HR HQ / UTILIZATION</a:t>
              </a:r>
            </a:p>
          </p:txBody>
        </p:sp>
      </p:grpSp>
      <p:graphicFrame>
        <p:nvGraphicFramePr>
          <p:cNvPr id="133" name="Table 132"/>
          <p:cNvGraphicFramePr>
            <a:graphicFrameLocks noGrp="1"/>
          </p:cNvGraphicFramePr>
          <p:nvPr>
            <p:extLst>
              <p:ext uri="{D42A27DB-BD31-4B8C-83A1-F6EECF244321}">
                <p14:modId xmlns:p14="http://schemas.microsoft.com/office/powerpoint/2010/main" val="626144022"/>
              </p:ext>
            </p:extLst>
          </p:nvPr>
        </p:nvGraphicFramePr>
        <p:xfrm>
          <a:off x="1324441" y="4838592"/>
          <a:ext cx="2990227" cy="1465203"/>
        </p:xfrm>
        <a:graphic>
          <a:graphicData uri="http://schemas.openxmlformats.org/drawingml/2006/table">
            <a:tbl>
              <a:tblPr firstRow="1" bandRow="1">
                <a:tableStyleId>{5C22544A-7EE6-4342-B048-85BDC9FD1C3A}</a:tableStyleId>
              </a:tblPr>
              <a:tblGrid>
                <a:gridCol w="2990227">
                  <a:extLst>
                    <a:ext uri="{9D8B030D-6E8A-4147-A177-3AD203B41FA5}">
                      <a16:colId xmlns:a16="http://schemas.microsoft.com/office/drawing/2014/main" val="3025653506"/>
                    </a:ext>
                  </a:extLst>
                </a:gridCol>
              </a:tblGrid>
              <a:tr h="1465203">
                <a:tc>
                  <a:txBody>
                    <a:bodyPr/>
                    <a:lstStyle/>
                    <a:p>
                      <a:r>
                        <a:rPr lang="en-US" sz="600" b="1" u="sng" dirty="0">
                          <a:solidFill>
                            <a:schemeClr val="tx1"/>
                          </a:solidFill>
                          <a:latin typeface="Arial" panose="020B0604020202020204" pitchFamily="34" charset="0"/>
                          <a:cs typeface="Arial" panose="020B0604020202020204" pitchFamily="34" charset="0"/>
                        </a:rPr>
                        <a:t>Broadening Tours</a:t>
                      </a:r>
                      <a:r>
                        <a:rPr lang="en-US" sz="600" b="1" dirty="0">
                          <a:solidFill>
                            <a:schemeClr val="tx1"/>
                          </a:solidFill>
                          <a:latin typeface="Arial" panose="020B0604020202020204" pitchFamily="34" charset="0"/>
                          <a:cs typeface="Arial" panose="020B0604020202020204" pitchFamily="34" charset="0"/>
                        </a:rPr>
                        <a:t>:</a:t>
                      </a:r>
                      <a:r>
                        <a:rPr lang="en-US" sz="600" b="0" dirty="0">
                          <a:solidFill>
                            <a:schemeClr val="tx1"/>
                          </a:solidFill>
                          <a:latin typeface="Arial" panose="020B0604020202020204" pitchFamily="34" charset="0"/>
                          <a:cs typeface="Arial" panose="020B0604020202020204" pitchFamily="34" charset="0"/>
                        </a:rPr>
                        <a:t> Career broadening outside of MyNavy HR (e.g., Flag Aide, EA, DEA, Tour with Industry, Joint, In-Residence Grad Ed)</a:t>
                      </a:r>
                    </a:p>
                    <a:p>
                      <a:pPr>
                        <a:spcBef>
                          <a:spcPts val="100"/>
                        </a:spcBef>
                        <a:spcAft>
                          <a:spcPts val="100"/>
                        </a:spcAft>
                      </a:pPr>
                      <a:r>
                        <a:rPr lang="en-US" sz="600" b="1" u="sng" dirty="0">
                          <a:solidFill>
                            <a:schemeClr val="tx1"/>
                          </a:solidFill>
                          <a:latin typeface="Arial" panose="020B0604020202020204" pitchFamily="34" charset="0"/>
                          <a:cs typeface="Arial" panose="020B0604020202020204" pitchFamily="34" charset="0"/>
                        </a:rPr>
                        <a:t>Experience Tours</a:t>
                      </a:r>
                      <a:r>
                        <a:rPr lang="en-US" sz="600" b="1" dirty="0">
                          <a:solidFill>
                            <a:schemeClr val="tx1"/>
                          </a:solidFill>
                          <a:latin typeface="Arial" panose="020B0604020202020204" pitchFamily="34" charset="0"/>
                          <a:cs typeface="Arial" panose="020B0604020202020204" pitchFamily="34" charset="0"/>
                        </a:rPr>
                        <a:t>:</a:t>
                      </a:r>
                      <a:r>
                        <a:rPr lang="en-US" sz="600" b="0" dirty="0">
                          <a:solidFill>
                            <a:schemeClr val="tx1"/>
                          </a:solidFill>
                          <a:latin typeface="Arial" panose="020B0604020202020204" pitchFamily="34" charset="0"/>
                          <a:cs typeface="Arial" panose="020B0604020202020204" pitchFamily="34" charset="0"/>
                        </a:rPr>
                        <a:t> Expertise development via Fleet/Staff Action Officer tours within MyNavyHR (e.g., Divo, DH, OIC/Staff, Detailer)</a:t>
                      </a:r>
                    </a:p>
                    <a:p>
                      <a:pPr>
                        <a:spcBef>
                          <a:spcPts val="100"/>
                        </a:spcBef>
                        <a:spcAft>
                          <a:spcPts val="100"/>
                        </a:spcAft>
                      </a:pPr>
                      <a:r>
                        <a:rPr lang="en-US" sz="600" b="1" u="sng" dirty="0">
                          <a:solidFill>
                            <a:schemeClr val="tx1"/>
                          </a:solidFill>
                          <a:latin typeface="Arial" panose="020B0604020202020204" pitchFamily="34" charset="0"/>
                          <a:cs typeface="Arial" panose="020B0604020202020204" pitchFamily="34" charset="0"/>
                        </a:rPr>
                        <a:t>HR Headquarters Tours</a:t>
                      </a:r>
                      <a:r>
                        <a:rPr lang="en-US" sz="600" b="1" dirty="0">
                          <a:solidFill>
                            <a:schemeClr val="tx1"/>
                          </a:solidFill>
                          <a:latin typeface="Arial" panose="020B0604020202020204" pitchFamily="34" charset="0"/>
                          <a:cs typeface="Arial" panose="020B0604020202020204" pitchFamily="34" charset="0"/>
                        </a:rPr>
                        <a:t>:</a:t>
                      </a:r>
                      <a:r>
                        <a:rPr lang="en-US" sz="600" b="0" dirty="0">
                          <a:solidFill>
                            <a:schemeClr val="tx1"/>
                          </a:solidFill>
                          <a:latin typeface="Arial" panose="020B0604020202020204" pitchFamily="34" charset="0"/>
                          <a:cs typeface="Arial" panose="020B0604020202020204" pitchFamily="34" charset="0"/>
                        </a:rPr>
                        <a:t> Represent challenging HR staff assignments at SECNAV/ASN, CNP/OPNAV, DCNP/NPC commands</a:t>
                      </a:r>
                    </a:p>
                    <a:p>
                      <a:pPr>
                        <a:spcBef>
                          <a:spcPts val="100"/>
                        </a:spcBef>
                        <a:spcAft>
                          <a:spcPts val="100"/>
                        </a:spcAft>
                      </a:pPr>
                      <a:r>
                        <a:rPr lang="en-US" sz="600" b="1" u="sng" dirty="0">
                          <a:solidFill>
                            <a:schemeClr val="tx1"/>
                          </a:solidFill>
                          <a:latin typeface="Arial" panose="020B0604020202020204" pitchFamily="34" charset="0"/>
                          <a:cs typeface="Arial" panose="020B0604020202020204" pitchFamily="34" charset="0"/>
                        </a:rPr>
                        <a:t>Leadership Tours</a:t>
                      </a:r>
                      <a:r>
                        <a:rPr lang="en-US" sz="600" b="1" dirty="0">
                          <a:solidFill>
                            <a:schemeClr val="tx1"/>
                          </a:solidFill>
                          <a:latin typeface="Arial" panose="020B0604020202020204" pitchFamily="34" charset="0"/>
                          <a:cs typeface="Arial" panose="020B0604020202020204" pitchFamily="34" charset="0"/>
                        </a:rPr>
                        <a:t>:</a:t>
                      </a:r>
                      <a:r>
                        <a:rPr lang="en-US" sz="600" b="0" dirty="0">
                          <a:solidFill>
                            <a:schemeClr val="tx1"/>
                          </a:solidFill>
                          <a:latin typeface="Arial" panose="020B0604020202020204" pitchFamily="34" charset="0"/>
                          <a:cs typeface="Arial" panose="020B0604020202020204" pitchFamily="34" charset="0"/>
                        </a:rPr>
                        <a:t> Board screened command positions at LCDR - CAPT</a:t>
                      </a:r>
                    </a:p>
                    <a:p>
                      <a:pPr>
                        <a:spcBef>
                          <a:spcPts val="100"/>
                        </a:spcBef>
                        <a:spcAft>
                          <a:spcPts val="100"/>
                        </a:spcAft>
                      </a:pPr>
                      <a:r>
                        <a:rPr lang="en-US" sz="600" b="1" u="sng" dirty="0">
                          <a:solidFill>
                            <a:schemeClr val="tx1"/>
                          </a:solidFill>
                          <a:latin typeface="Arial" panose="020B0604020202020204" pitchFamily="34" charset="0"/>
                          <a:cs typeface="Arial" panose="020B0604020202020204" pitchFamily="34" charset="0"/>
                        </a:rPr>
                        <a:t>Milestone Tours</a:t>
                      </a:r>
                      <a:r>
                        <a:rPr lang="en-US" sz="600" b="1" dirty="0">
                          <a:solidFill>
                            <a:schemeClr val="tx1"/>
                          </a:solidFill>
                          <a:latin typeface="Arial" panose="020B0604020202020204" pitchFamily="34" charset="0"/>
                          <a:cs typeface="Arial" panose="020B0604020202020204" pitchFamily="34" charset="0"/>
                        </a:rPr>
                        <a:t>:</a:t>
                      </a:r>
                      <a:r>
                        <a:rPr lang="en-US" sz="600" b="0" dirty="0">
                          <a:solidFill>
                            <a:schemeClr val="tx1"/>
                          </a:solidFill>
                          <a:latin typeface="Arial" panose="020B0604020202020204" pitchFamily="34" charset="0"/>
                          <a:cs typeface="Arial" panose="020B0604020202020204" pitchFamily="34" charset="0"/>
                        </a:rPr>
                        <a:t> Most difficult non-command tours filled by highly skilled screened officers. (e.g., Finance Mgmt/OA, N1/J1 Expanded Opportunities) </a:t>
                      </a:r>
                    </a:p>
                    <a:p>
                      <a:pPr>
                        <a:spcBef>
                          <a:spcPts val="100"/>
                        </a:spcBef>
                        <a:spcAft>
                          <a:spcPts val="100"/>
                        </a:spcAft>
                      </a:pPr>
                      <a:r>
                        <a:rPr lang="en-US" sz="600" b="1" u="sng" dirty="0">
                          <a:solidFill>
                            <a:schemeClr val="tx1"/>
                          </a:solidFill>
                          <a:latin typeface="Arial" panose="020B0604020202020204" pitchFamily="34" charset="0"/>
                          <a:cs typeface="Arial" panose="020B0604020202020204" pitchFamily="34" charset="0"/>
                        </a:rPr>
                        <a:t>Pinnacle Billets</a:t>
                      </a:r>
                      <a:r>
                        <a:rPr lang="en-US" sz="600" b="1" dirty="0">
                          <a:solidFill>
                            <a:schemeClr val="tx1"/>
                          </a:solidFill>
                          <a:latin typeface="Arial" panose="020B0604020202020204" pitchFamily="34" charset="0"/>
                          <a:cs typeface="Arial" panose="020B0604020202020204" pitchFamily="34" charset="0"/>
                        </a:rPr>
                        <a:t>:</a:t>
                      </a:r>
                      <a:r>
                        <a:rPr lang="en-US" sz="600" b="0" dirty="0">
                          <a:solidFill>
                            <a:schemeClr val="tx1"/>
                          </a:solidFill>
                          <a:latin typeface="Arial" panose="020B0604020202020204" pitchFamily="34" charset="0"/>
                          <a:cs typeface="Arial" panose="020B0604020202020204" pitchFamily="34" charset="0"/>
                        </a:rPr>
                        <a:t> Most challenging senior O6 HR billets – must be well-rounded and fully qualified to hold (e.g., N10B, ES Deputy, USFFC N1B, or PACFLT N1B).</a:t>
                      </a:r>
                    </a:p>
                    <a:p>
                      <a:pPr>
                        <a:spcBef>
                          <a:spcPts val="100"/>
                        </a:spcBef>
                        <a:spcAft>
                          <a:spcPts val="100"/>
                        </a:spcAft>
                      </a:pPr>
                      <a:r>
                        <a:rPr lang="en-US" sz="600" b="1" u="sng" dirty="0">
                          <a:solidFill>
                            <a:schemeClr val="tx1"/>
                          </a:solidFill>
                          <a:latin typeface="Arial" panose="020B0604020202020204" pitchFamily="34" charset="0"/>
                          <a:cs typeface="Arial" panose="020B0604020202020204" pitchFamily="34" charset="0"/>
                        </a:rPr>
                        <a:t>Sea Tours</a:t>
                      </a:r>
                      <a:r>
                        <a:rPr lang="en-US" sz="600" b="1" dirty="0">
                          <a:solidFill>
                            <a:schemeClr val="tx1"/>
                          </a:solidFill>
                          <a:latin typeface="Arial" panose="020B0604020202020204" pitchFamily="34" charset="0"/>
                          <a:cs typeface="Arial" panose="020B0604020202020204" pitchFamily="34" charset="0"/>
                        </a:rPr>
                        <a:t>:</a:t>
                      </a:r>
                      <a:r>
                        <a:rPr lang="en-US" sz="600" b="0" dirty="0">
                          <a:solidFill>
                            <a:schemeClr val="tx1"/>
                          </a:solidFill>
                          <a:latin typeface="Arial" panose="020B0604020202020204" pitchFamily="34" charset="0"/>
                          <a:cs typeface="Arial" panose="020B0604020202020204" pitchFamily="34" charset="0"/>
                        </a:rPr>
                        <a:t> Deployable HR assignments within type 2 or type 4 commands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216818405"/>
                  </a:ext>
                </a:extLst>
              </a:tr>
            </a:tbl>
          </a:graphicData>
        </a:graphic>
      </p:graphicFrame>
      <p:sp>
        <p:nvSpPr>
          <p:cNvPr id="134" name="AutoShape 44"/>
          <p:cNvSpPr>
            <a:spLocks noChangeArrowheads="1"/>
          </p:cNvSpPr>
          <p:nvPr/>
        </p:nvSpPr>
        <p:spPr bwMode="auto">
          <a:xfrm>
            <a:off x="2211407" y="4666134"/>
            <a:ext cx="1463040" cy="137160"/>
          </a:xfrm>
          <a:prstGeom prst="roundRect">
            <a:avLst>
              <a:gd name="adj" fmla="val 16667"/>
            </a:avLst>
          </a:prstGeom>
          <a:solidFill>
            <a:schemeClr val="bg1">
              <a:lumMod val="85000"/>
            </a:schemeClr>
          </a:solidFill>
          <a:ln w="9525">
            <a:solidFill>
              <a:schemeClr val="tx1"/>
            </a:solidFill>
            <a:round/>
            <a:headEnd/>
            <a:tailEnd/>
          </a:ln>
        </p:spPr>
        <p:txBody>
          <a:bodyPr wrap="none" lIns="0" rIns="0" anchor="ctr"/>
          <a:lstStyle/>
          <a:p>
            <a:pPr algn="ctr" eaLnBrk="0" fontAlgn="base" hangingPunct="0">
              <a:spcBef>
                <a:spcPct val="0"/>
              </a:spcBef>
              <a:spcAft>
                <a:spcPct val="0"/>
              </a:spcAft>
              <a:defRPr/>
            </a:pPr>
            <a:r>
              <a:rPr lang="en-US" sz="650" b="1" dirty="0">
                <a:solidFill>
                  <a:prstClr val="black"/>
                </a:solidFill>
                <a:latin typeface="Arial"/>
              </a:rPr>
              <a:t>VALUED BILLET DESCRIPTIONS</a:t>
            </a:r>
          </a:p>
        </p:txBody>
      </p:sp>
      <p:sp>
        <p:nvSpPr>
          <p:cNvPr id="135" name="AutoShape 44"/>
          <p:cNvSpPr>
            <a:spLocks noChangeArrowheads="1"/>
          </p:cNvSpPr>
          <p:nvPr/>
        </p:nvSpPr>
        <p:spPr bwMode="auto">
          <a:xfrm>
            <a:off x="7856969" y="5404646"/>
            <a:ext cx="1463040" cy="137160"/>
          </a:xfrm>
          <a:prstGeom prst="roundRect">
            <a:avLst>
              <a:gd name="adj" fmla="val 16667"/>
            </a:avLst>
          </a:prstGeom>
          <a:solidFill>
            <a:schemeClr val="bg1">
              <a:lumMod val="85000"/>
            </a:schemeClr>
          </a:solidFill>
          <a:ln w="9525">
            <a:solidFill>
              <a:schemeClr val="tx1"/>
            </a:solidFill>
            <a:round/>
            <a:headEnd/>
            <a:tailEnd/>
          </a:ln>
        </p:spPr>
        <p:txBody>
          <a:bodyPr wrap="none" lIns="0" rIns="0" anchor="ctr"/>
          <a:lstStyle/>
          <a:p>
            <a:pPr algn="ctr" eaLnBrk="0" fontAlgn="base" hangingPunct="0">
              <a:spcBef>
                <a:spcPct val="0"/>
              </a:spcBef>
              <a:spcAft>
                <a:spcPct val="0"/>
              </a:spcAft>
              <a:defRPr/>
            </a:pPr>
            <a:r>
              <a:rPr lang="en-US" sz="650" b="1" dirty="0">
                <a:solidFill>
                  <a:prstClr val="black"/>
                </a:solidFill>
                <a:latin typeface="Arial"/>
              </a:rPr>
              <a:t>CAREER DEVELOPMENT AQDS</a:t>
            </a:r>
          </a:p>
        </p:txBody>
      </p:sp>
      <p:sp>
        <p:nvSpPr>
          <p:cNvPr id="136" name="AutoShape 44"/>
          <p:cNvSpPr>
            <a:spLocks noChangeArrowheads="1"/>
          </p:cNvSpPr>
          <p:nvPr/>
        </p:nvSpPr>
        <p:spPr bwMode="auto">
          <a:xfrm>
            <a:off x="5212720" y="4643939"/>
            <a:ext cx="1097280" cy="137160"/>
          </a:xfrm>
          <a:prstGeom prst="roundRect">
            <a:avLst>
              <a:gd name="adj" fmla="val 16667"/>
            </a:avLst>
          </a:prstGeom>
          <a:solidFill>
            <a:schemeClr val="bg1">
              <a:lumMod val="85000"/>
            </a:schemeClr>
          </a:solidFill>
          <a:ln w="9525">
            <a:solidFill>
              <a:schemeClr val="tx1"/>
            </a:solidFill>
            <a:round/>
            <a:headEnd/>
            <a:tailEnd/>
          </a:ln>
        </p:spPr>
        <p:txBody>
          <a:bodyPr wrap="none" lIns="0" rIns="0" anchor="ctr"/>
          <a:lstStyle/>
          <a:p>
            <a:pPr algn="ctr" eaLnBrk="0" fontAlgn="base" hangingPunct="0">
              <a:spcBef>
                <a:spcPct val="0"/>
              </a:spcBef>
              <a:spcAft>
                <a:spcPct val="0"/>
              </a:spcAft>
              <a:defRPr/>
            </a:pPr>
            <a:r>
              <a:rPr lang="en-US" sz="650" b="1" dirty="0">
                <a:solidFill>
                  <a:prstClr val="black"/>
                </a:solidFill>
                <a:latin typeface="Arial"/>
              </a:rPr>
              <a:t>CAREER TRACK AQDS</a:t>
            </a:r>
          </a:p>
        </p:txBody>
      </p:sp>
      <p:sp>
        <p:nvSpPr>
          <p:cNvPr id="137" name="AutoShape 44"/>
          <p:cNvSpPr>
            <a:spLocks noChangeArrowheads="1"/>
          </p:cNvSpPr>
          <p:nvPr/>
        </p:nvSpPr>
        <p:spPr bwMode="auto">
          <a:xfrm>
            <a:off x="7858815" y="4648813"/>
            <a:ext cx="1463040" cy="137160"/>
          </a:xfrm>
          <a:prstGeom prst="roundRect">
            <a:avLst>
              <a:gd name="adj" fmla="val 16667"/>
            </a:avLst>
          </a:prstGeom>
          <a:solidFill>
            <a:schemeClr val="bg1">
              <a:lumMod val="85000"/>
            </a:schemeClr>
          </a:solidFill>
          <a:ln w="9525">
            <a:solidFill>
              <a:schemeClr val="tx1"/>
            </a:solidFill>
            <a:round/>
            <a:headEnd/>
            <a:tailEnd/>
          </a:ln>
        </p:spPr>
        <p:txBody>
          <a:bodyPr wrap="none" lIns="0" rIns="0" anchor="ctr"/>
          <a:lstStyle/>
          <a:p>
            <a:pPr algn="ctr" eaLnBrk="0" fontAlgn="base" hangingPunct="0">
              <a:spcBef>
                <a:spcPct val="0"/>
              </a:spcBef>
              <a:spcAft>
                <a:spcPct val="0"/>
              </a:spcAft>
              <a:defRPr/>
            </a:pPr>
            <a:r>
              <a:rPr lang="en-US" sz="650" b="1" dirty="0">
                <a:solidFill>
                  <a:prstClr val="black"/>
                </a:solidFill>
                <a:latin typeface="Arial"/>
              </a:rPr>
              <a:t>VALUED SUBSPECIALTIES</a:t>
            </a:r>
          </a:p>
        </p:txBody>
      </p:sp>
      <p:sp>
        <p:nvSpPr>
          <p:cNvPr id="107" name="Text Box 26"/>
          <p:cNvSpPr txBox="1">
            <a:spLocks noChangeArrowheads="1"/>
          </p:cNvSpPr>
          <p:nvPr/>
        </p:nvSpPr>
        <p:spPr bwMode="auto">
          <a:xfrm>
            <a:off x="1153972" y="2069797"/>
            <a:ext cx="1905000" cy="215444"/>
          </a:xfrm>
          <a:prstGeom prst="rect">
            <a:avLst/>
          </a:prstGeom>
          <a:noFill/>
          <a:ln w="9525">
            <a:noFill/>
            <a:miter lim="800000"/>
            <a:headEnd/>
            <a:tailEnd/>
          </a:ln>
        </p:spPr>
        <p:txBody>
          <a:bodyPr>
            <a:spAutoFit/>
          </a:bodyPr>
          <a:lstStyle/>
          <a:p>
            <a:pPr eaLnBrk="0" fontAlgn="base" hangingPunct="0">
              <a:spcBef>
                <a:spcPct val="50000"/>
              </a:spcBef>
              <a:spcAft>
                <a:spcPct val="0"/>
              </a:spcAft>
              <a:defRPr/>
            </a:pPr>
            <a:r>
              <a:rPr lang="en-US" sz="800" b="1" dirty="0">
                <a:solidFill>
                  <a:srgbClr val="000000"/>
                </a:solidFill>
                <a:latin typeface="Arial"/>
                <a:cs typeface="Times New Roman" pitchFamily="18" charset="0"/>
              </a:rPr>
              <a:t>Typical Billets/Quals</a:t>
            </a:r>
          </a:p>
        </p:txBody>
      </p:sp>
      <p:graphicFrame>
        <p:nvGraphicFramePr>
          <p:cNvPr id="108" name="Table 107"/>
          <p:cNvGraphicFramePr>
            <a:graphicFrameLocks noGrp="1"/>
          </p:cNvGraphicFramePr>
          <p:nvPr>
            <p:extLst>
              <p:ext uri="{D42A27DB-BD31-4B8C-83A1-F6EECF244321}">
                <p14:modId xmlns:p14="http://schemas.microsoft.com/office/powerpoint/2010/main" val="1856982006"/>
              </p:ext>
            </p:extLst>
          </p:nvPr>
        </p:nvGraphicFramePr>
        <p:xfrm>
          <a:off x="4731386" y="5391251"/>
          <a:ext cx="2053828" cy="914400"/>
        </p:xfrm>
        <a:graphic>
          <a:graphicData uri="http://schemas.openxmlformats.org/drawingml/2006/table">
            <a:tbl>
              <a:tblPr firstRow="1" bandRow="1">
                <a:tableStyleId>{5C22544A-7EE6-4342-B048-85BDC9FD1C3A}</a:tableStyleId>
              </a:tblPr>
              <a:tblGrid>
                <a:gridCol w="1036573">
                  <a:extLst>
                    <a:ext uri="{9D8B030D-6E8A-4147-A177-3AD203B41FA5}">
                      <a16:colId xmlns:a16="http://schemas.microsoft.com/office/drawing/2014/main" val="3025653506"/>
                    </a:ext>
                  </a:extLst>
                </a:gridCol>
                <a:gridCol w="1017255">
                  <a:extLst>
                    <a:ext uri="{9D8B030D-6E8A-4147-A177-3AD203B41FA5}">
                      <a16:colId xmlns:a16="http://schemas.microsoft.com/office/drawing/2014/main" val="1864935686"/>
                    </a:ext>
                  </a:extLst>
                </a:gridCol>
              </a:tblGrid>
              <a:tr h="156953">
                <a:tc>
                  <a:txBody>
                    <a:bodyPr/>
                    <a:lstStyle/>
                    <a:p>
                      <a:pPr algn="ctr"/>
                      <a:r>
                        <a:rPr lang="en-US" sz="600" b="1" dirty="0">
                          <a:solidFill>
                            <a:schemeClr val="tx1"/>
                          </a:solidFill>
                        </a:rPr>
                        <a:t>Competency</a:t>
                      </a:r>
                      <a:r>
                        <a:rPr lang="en-US" sz="600" b="1" baseline="0" dirty="0">
                          <a:solidFill>
                            <a:schemeClr val="tx1"/>
                          </a:solidFill>
                        </a:rPr>
                        <a:t> Level</a:t>
                      </a:r>
                      <a:endParaRPr lang="en-US" sz="6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600" b="1" dirty="0">
                          <a:solidFill>
                            <a:schemeClr val="tx1"/>
                          </a:solidFill>
                        </a:rPr>
                        <a:t>Min. Requirements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978463884"/>
                  </a:ext>
                </a:extLst>
              </a:tr>
              <a:tr h="137160">
                <a:tc>
                  <a:txBody>
                    <a:bodyPr/>
                    <a:lstStyle/>
                    <a:p>
                      <a:pPr algn="ctr"/>
                      <a:r>
                        <a:rPr lang="en-US" sz="600" b="0" dirty="0">
                          <a:solidFill>
                            <a:schemeClr val="tx1"/>
                          </a:solidFill>
                        </a:rPr>
                        <a:t>Novice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600" b="0" dirty="0">
                          <a:solidFill>
                            <a:schemeClr val="tx1"/>
                          </a:solidFill>
                        </a:rPr>
                        <a:t>1 Tour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7628296"/>
                  </a:ext>
                </a:extLst>
              </a:tr>
              <a:tr h="137160">
                <a:tc>
                  <a:txBody>
                    <a:bodyPr/>
                    <a:lstStyle/>
                    <a:p>
                      <a:pPr algn="ctr"/>
                      <a:r>
                        <a:rPr lang="en-US" sz="600" b="0" dirty="0">
                          <a:solidFill>
                            <a:schemeClr val="tx1"/>
                          </a:solidFill>
                        </a:rPr>
                        <a:t>Intermediate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600" b="0" dirty="0">
                          <a:solidFill>
                            <a:schemeClr val="tx1"/>
                          </a:solidFill>
                        </a:rPr>
                        <a:t>≥ 2 Tours + PQS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270737776"/>
                  </a:ext>
                </a:extLst>
              </a:tr>
              <a:tr h="137160">
                <a:tc>
                  <a:txBody>
                    <a:bodyPr/>
                    <a:lstStyle/>
                    <a:p>
                      <a:pPr algn="ctr"/>
                      <a:r>
                        <a:rPr lang="en-US" sz="600" b="0" dirty="0">
                          <a:solidFill>
                            <a:schemeClr val="tx1"/>
                          </a:solidFill>
                        </a:rPr>
                        <a:t>Advanced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600" b="0" dirty="0">
                          <a:solidFill>
                            <a:schemeClr val="tx1"/>
                          </a:solidFill>
                        </a:rPr>
                        <a:t>≥ 3 Tours + PQS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692032819"/>
                  </a:ext>
                </a:extLst>
              </a:tr>
              <a:tr h="137160">
                <a:tc>
                  <a:txBody>
                    <a:bodyPr/>
                    <a:lstStyle/>
                    <a:p>
                      <a:pPr algn="ctr"/>
                      <a:r>
                        <a:rPr lang="en-US" sz="600" b="0" dirty="0">
                          <a:solidFill>
                            <a:schemeClr val="tx1"/>
                          </a:solidFill>
                        </a:rPr>
                        <a:t>Expert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600" b="0" dirty="0">
                          <a:solidFill>
                            <a:schemeClr val="tx1"/>
                          </a:solidFill>
                        </a:rPr>
                        <a:t>≥ 4 Tours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622348311"/>
                  </a:ext>
                </a:extLst>
              </a:tr>
            </a:tbl>
          </a:graphicData>
        </a:graphic>
      </p:graphicFrame>
      <p:graphicFrame>
        <p:nvGraphicFramePr>
          <p:cNvPr id="116" name="Table 115"/>
          <p:cNvGraphicFramePr>
            <a:graphicFrameLocks noGrp="1"/>
          </p:cNvGraphicFramePr>
          <p:nvPr>
            <p:extLst>
              <p:ext uri="{D42A27DB-BD31-4B8C-83A1-F6EECF244321}">
                <p14:modId xmlns:p14="http://schemas.microsoft.com/office/powerpoint/2010/main" val="754839387"/>
              </p:ext>
            </p:extLst>
          </p:nvPr>
        </p:nvGraphicFramePr>
        <p:xfrm>
          <a:off x="6913610" y="4814380"/>
          <a:ext cx="3353355" cy="548640"/>
        </p:xfrm>
        <a:graphic>
          <a:graphicData uri="http://schemas.openxmlformats.org/drawingml/2006/table">
            <a:tbl>
              <a:tblPr firstRow="1" bandRow="1">
                <a:tableStyleId>{5C22544A-7EE6-4342-B048-85BDC9FD1C3A}</a:tableStyleId>
              </a:tblPr>
              <a:tblGrid>
                <a:gridCol w="355202">
                  <a:extLst>
                    <a:ext uri="{9D8B030D-6E8A-4147-A177-3AD203B41FA5}">
                      <a16:colId xmlns:a16="http://schemas.microsoft.com/office/drawing/2014/main" val="853604891"/>
                    </a:ext>
                  </a:extLst>
                </a:gridCol>
                <a:gridCol w="1367790">
                  <a:extLst>
                    <a:ext uri="{9D8B030D-6E8A-4147-A177-3AD203B41FA5}">
                      <a16:colId xmlns:a16="http://schemas.microsoft.com/office/drawing/2014/main" val="3025653506"/>
                    </a:ext>
                  </a:extLst>
                </a:gridCol>
                <a:gridCol w="337185">
                  <a:extLst>
                    <a:ext uri="{9D8B030D-6E8A-4147-A177-3AD203B41FA5}">
                      <a16:colId xmlns:a16="http://schemas.microsoft.com/office/drawing/2014/main" val="1961762157"/>
                    </a:ext>
                  </a:extLst>
                </a:gridCol>
                <a:gridCol w="1293178">
                  <a:extLst>
                    <a:ext uri="{9D8B030D-6E8A-4147-A177-3AD203B41FA5}">
                      <a16:colId xmlns:a16="http://schemas.microsoft.com/office/drawing/2014/main" val="2924404491"/>
                    </a:ext>
                  </a:extLst>
                </a:gridCol>
              </a:tblGrid>
              <a:tr h="137160">
                <a:tc>
                  <a:txBody>
                    <a:bodyPr/>
                    <a:lstStyle/>
                    <a:p>
                      <a:pPr algn="ctr"/>
                      <a:r>
                        <a:rPr lang="en-US" sz="600" b="0" dirty="0">
                          <a:solidFill>
                            <a:schemeClr val="tx1"/>
                          </a:solidFill>
                        </a:rPr>
                        <a:t>31XX</a:t>
                      </a: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a:solidFill>
                            <a:schemeClr val="tx1"/>
                          </a:solidFill>
                        </a:rPr>
                        <a:t>Financial Management</a:t>
                      </a: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600" b="0" dirty="0">
                          <a:solidFill>
                            <a:schemeClr val="tx1"/>
                          </a:solidFill>
                        </a:rPr>
                        <a:t>3150</a:t>
                      </a: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a:solidFill>
                            <a:schemeClr val="tx1"/>
                          </a:solidFill>
                        </a:rPr>
                        <a:t>Training &amp; Education</a:t>
                      </a: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978463884"/>
                  </a:ext>
                </a:extLst>
              </a:tr>
              <a:tr h="137160">
                <a:tc>
                  <a:txBody>
                    <a:bodyPr/>
                    <a:lstStyle/>
                    <a:p>
                      <a:pPr algn="ctr"/>
                      <a:r>
                        <a:rPr lang="en-US" sz="600" b="0" dirty="0">
                          <a:solidFill>
                            <a:schemeClr val="tx1"/>
                          </a:solidFill>
                        </a:rPr>
                        <a:t>3130</a:t>
                      </a: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a:solidFill>
                            <a:schemeClr val="tx1"/>
                          </a:solidFill>
                        </a:rPr>
                        <a:t>Manpower Systems Analysis</a:t>
                      </a: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600" b="0" dirty="0">
                          <a:solidFill>
                            <a:schemeClr val="tx1"/>
                          </a:solidFill>
                        </a:rPr>
                        <a:t>321X</a:t>
                      </a: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a:solidFill>
                            <a:schemeClr val="tx1"/>
                          </a:solidFill>
                        </a:rPr>
                        <a:t>Operations</a:t>
                      </a:r>
                      <a:r>
                        <a:rPr lang="en-US" sz="600" b="0" baseline="0" dirty="0">
                          <a:solidFill>
                            <a:schemeClr val="tx1"/>
                          </a:solidFill>
                        </a:rPr>
                        <a:t> Analysis</a:t>
                      </a:r>
                      <a:endParaRPr lang="en-US" sz="600" b="0" dirty="0">
                        <a:solidFill>
                          <a:schemeClr val="tx1"/>
                        </a:solidFill>
                      </a:endParaRP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5806970"/>
                  </a:ext>
                </a:extLst>
              </a:tr>
              <a:tr h="137160">
                <a:tc>
                  <a:txBody>
                    <a:bodyPr/>
                    <a:lstStyle/>
                    <a:p>
                      <a:pPr algn="ctr"/>
                      <a:r>
                        <a:rPr lang="en-US" sz="600" b="0" dirty="0">
                          <a:solidFill>
                            <a:schemeClr val="tx1"/>
                          </a:solidFill>
                        </a:rPr>
                        <a:t>S</a:t>
                      </a: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a:solidFill>
                            <a:schemeClr val="tx1"/>
                          </a:solidFill>
                        </a:rPr>
                        <a:t>18 Month</a:t>
                      </a:r>
                      <a:r>
                        <a:rPr lang="en-US" sz="600" b="0" baseline="0" dirty="0">
                          <a:solidFill>
                            <a:schemeClr val="tx1"/>
                          </a:solidFill>
                        </a:rPr>
                        <a:t> Experience Tour</a:t>
                      </a:r>
                      <a:endParaRPr lang="en-US" sz="600" b="0" dirty="0">
                        <a:solidFill>
                          <a:schemeClr val="tx1"/>
                        </a:solidFill>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600" b="0" dirty="0">
                          <a:solidFill>
                            <a:schemeClr val="tx1"/>
                          </a:solidFill>
                        </a:rPr>
                        <a:t>P</a:t>
                      </a:r>
                    </a:p>
                  </a:txBody>
                  <a:tcPr marL="457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a:solidFill>
                            <a:schemeClr val="tx1"/>
                          </a:solidFill>
                        </a:rPr>
                        <a:t>Graduate Degree</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572940668"/>
                  </a:ext>
                </a:extLst>
              </a:tr>
              <a:tr h="137160">
                <a:tc>
                  <a:txBody>
                    <a:bodyPr/>
                    <a:lstStyle/>
                    <a:p>
                      <a:pPr algn="ctr"/>
                      <a:r>
                        <a:rPr lang="en-US" sz="600" b="0" dirty="0">
                          <a:solidFill>
                            <a:schemeClr val="tx1"/>
                          </a:solidFill>
                        </a:rPr>
                        <a:t>R</a:t>
                      </a: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a:solidFill>
                            <a:schemeClr val="tx1"/>
                          </a:solidFill>
                        </a:rPr>
                        <a:t>Two Separate</a:t>
                      </a:r>
                      <a:r>
                        <a:rPr lang="en-US" sz="600" b="0" baseline="0" dirty="0">
                          <a:solidFill>
                            <a:schemeClr val="tx1"/>
                          </a:solidFill>
                        </a:rPr>
                        <a:t> 18 Mo. Tours - Proven</a:t>
                      </a:r>
                      <a:endParaRPr lang="en-US" sz="600" b="0" dirty="0">
                        <a:solidFill>
                          <a:schemeClr val="tx1"/>
                        </a:solidFill>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600" b="0" dirty="0">
                          <a:solidFill>
                            <a:schemeClr val="tx1"/>
                          </a:solidFill>
                        </a:rPr>
                        <a:t>Q</a:t>
                      </a:r>
                    </a:p>
                  </a:txBody>
                  <a:tcPr marL="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en-US" sz="600" b="0" dirty="0">
                          <a:solidFill>
                            <a:schemeClr val="tx1"/>
                          </a:solidFill>
                        </a:rPr>
                        <a:t>(P)</a:t>
                      </a:r>
                      <a:r>
                        <a:rPr lang="en-US" sz="600" b="0" baseline="0" dirty="0">
                          <a:solidFill>
                            <a:schemeClr val="tx1"/>
                          </a:solidFill>
                        </a:rPr>
                        <a:t> Degree + 18 Mo. Tour – Proven</a:t>
                      </a:r>
                      <a:endParaRPr lang="en-US" sz="600" b="0" dirty="0">
                        <a:solidFill>
                          <a:schemeClr val="tx1"/>
                        </a:solidFill>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636090041"/>
                  </a:ext>
                </a:extLst>
              </a:tr>
            </a:tbl>
          </a:graphicData>
        </a:graphic>
      </p:graphicFrame>
      <p:sp>
        <p:nvSpPr>
          <p:cNvPr id="6" name="TextBox 5">
            <a:extLst>
              <a:ext uri="{FF2B5EF4-FFF2-40B4-BE49-F238E27FC236}">
                <a16:creationId xmlns:a16="http://schemas.microsoft.com/office/drawing/2014/main" id="{7ADE210B-971E-4345-83E3-0F5FA7889F1A}"/>
              </a:ext>
            </a:extLst>
          </p:cNvPr>
          <p:cNvSpPr txBox="1"/>
          <p:nvPr/>
        </p:nvSpPr>
        <p:spPr>
          <a:xfrm>
            <a:off x="334496" y="286623"/>
            <a:ext cx="11380573" cy="584775"/>
          </a:xfrm>
          <a:prstGeom prst="rect">
            <a:avLst/>
          </a:prstGeom>
          <a:noFill/>
        </p:spPr>
        <p:txBody>
          <a:bodyPr wrap="square" rtlCol="0">
            <a:spAutoFit/>
          </a:bodyPr>
          <a:lstStyle/>
          <a:p>
            <a:r>
              <a:rPr lang="en-US" sz="3200" b="1" dirty="0" smtClean="0">
                <a:latin typeface="Arial Black" panose="020B0A04020102020204" pitchFamily="34" charset="0"/>
                <a:ea typeface="Roboto" panose="02000000000000000000" pitchFamily="2" charset="0"/>
                <a:cs typeface="Aharoni" panose="02010803020104030203" pitchFamily="2" charset="-79"/>
              </a:rPr>
              <a:t>HR CAREER </a:t>
            </a:r>
            <a:r>
              <a:rPr lang="en-US" sz="3200" b="1" dirty="0">
                <a:latin typeface="Arial Black" panose="020B0A04020102020204" pitchFamily="34" charset="0"/>
                <a:ea typeface="Roboto" panose="02000000000000000000" pitchFamily="2" charset="0"/>
                <a:cs typeface="Aharoni" panose="02010803020104030203" pitchFamily="2" charset="-79"/>
              </a:rPr>
              <a:t>PROGRESSION</a:t>
            </a:r>
          </a:p>
        </p:txBody>
      </p:sp>
    </p:spTree>
    <p:extLst>
      <p:ext uri="{BB962C8B-B14F-4D97-AF65-F5344CB8AC3E}">
        <p14:creationId xmlns:p14="http://schemas.microsoft.com/office/powerpoint/2010/main" val="795726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08ED42-D8CE-9040-A906-DC39B35923DB}"/>
              </a:ext>
            </a:extLst>
          </p:cNvPr>
          <p:cNvPicPr>
            <a:picLocks noGrp="1" noChangeAspect="1"/>
          </p:cNvPicPr>
          <p:nvPr>
            <p:ph idx="1"/>
          </p:nvPr>
        </p:nvPicPr>
        <p:blipFill>
          <a:blip r:embed="rId3"/>
          <a:stretch>
            <a:fillRect/>
          </a:stretch>
        </p:blipFill>
        <p:spPr>
          <a:xfrm>
            <a:off x="-21066" y="-6361"/>
            <a:ext cx="12234132" cy="6861883"/>
          </a:xfrm>
        </p:spPr>
      </p:pic>
      <p:sp>
        <p:nvSpPr>
          <p:cNvPr id="6" name="TextBox 5">
            <a:extLst>
              <a:ext uri="{FF2B5EF4-FFF2-40B4-BE49-F238E27FC236}">
                <a16:creationId xmlns:a16="http://schemas.microsoft.com/office/drawing/2014/main" id="{17E6701E-6C00-2D41-AE8C-AB991EC7EB74}"/>
              </a:ext>
            </a:extLst>
          </p:cNvPr>
          <p:cNvSpPr txBox="1"/>
          <p:nvPr/>
        </p:nvSpPr>
        <p:spPr>
          <a:xfrm>
            <a:off x="334496" y="286623"/>
            <a:ext cx="11380573" cy="584775"/>
          </a:xfrm>
          <a:prstGeom prst="rect">
            <a:avLst/>
          </a:prstGeom>
          <a:noFill/>
        </p:spPr>
        <p:txBody>
          <a:bodyPr wrap="square" rtlCol="0">
            <a:spAutoFit/>
          </a:bodyPr>
          <a:lstStyle/>
          <a:p>
            <a:r>
              <a:rPr lang="en-US" sz="3200" b="1" dirty="0">
                <a:latin typeface="Arial Black" panose="020B0A04020102020204" pitchFamily="34" charset="0"/>
                <a:ea typeface="Roboto" panose="02000000000000000000" pitchFamily="2" charset="0"/>
                <a:cs typeface="Aharoni" panose="02010803020104030203" pitchFamily="2" charset="-79"/>
              </a:rPr>
              <a:t>FORCE MANAGEMENT</a:t>
            </a:r>
          </a:p>
        </p:txBody>
      </p:sp>
      <p:sp>
        <p:nvSpPr>
          <p:cNvPr id="9" name="Content Placeholder 1"/>
          <p:cNvSpPr txBox="1">
            <a:spLocks/>
          </p:cNvSpPr>
          <p:nvPr/>
        </p:nvSpPr>
        <p:spPr>
          <a:xfrm>
            <a:off x="160900" y="918090"/>
            <a:ext cx="11304820" cy="4022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b="1" dirty="0" smtClean="0">
                <a:latin typeface="RobotoCondensed-Regular"/>
                <a:ea typeface="Roboto Condensed" panose="02000000000000000000" pitchFamily="2" charset="0"/>
              </a:rPr>
              <a:t>Billets </a:t>
            </a:r>
            <a:r>
              <a:rPr lang="en-US" sz="2000" b="1" dirty="0">
                <a:latin typeface="RobotoCondensed-Regular"/>
                <a:ea typeface="Roboto Condensed" panose="02000000000000000000" pitchFamily="2" charset="0"/>
              </a:rPr>
              <a:t>Include: </a:t>
            </a:r>
            <a:r>
              <a:rPr lang="en-US" sz="2000" dirty="0">
                <a:latin typeface="RobotoCondensed-Regular"/>
                <a:ea typeface="Roboto Condensed" panose="02000000000000000000" pitchFamily="2" charset="0"/>
              </a:rPr>
              <a:t>N1 </a:t>
            </a:r>
            <a:r>
              <a:rPr lang="en-US" sz="2000" dirty="0" smtClean="0">
                <a:latin typeface="RobotoCondensed-Regular"/>
                <a:ea typeface="Roboto Condensed" panose="02000000000000000000" pitchFamily="2" charset="0"/>
              </a:rPr>
              <a:t>shops, Manpower Policy, Transaction Service Centers (TSC and RSCs) Personnel, Accessions Planning, Detailing, Placement</a:t>
            </a:r>
            <a:endParaRPr lang="en-US" sz="2000" dirty="0">
              <a:latin typeface="RobotoCondensed-Regular"/>
              <a:ea typeface="Roboto Condensed" panose="02000000000000000000" pitchFamily="2" charset="0"/>
            </a:endParaRPr>
          </a:p>
          <a:p>
            <a:pPr lvl="1">
              <a:spcBef>
                <a:spcPts val="600"/>
              </a:spcBef>
            </a:pPr>
            <a:r>
              <a:rPr lang="en-US" sz="2000" b="1" dirty="0">
                <a:latin typeface="RobotoCondensed-Regular"/>
              </a:rPr>
              <a:t>HR </a:t>
            </a:r>
            <a:r>
              <a:rPr lang="en-US" sz="2000" b="1" dirty="0" smtClean="0">
                <a:latin typeface="RobotoCondensed-Regular"/>
              </a:rPr>
              <a:t>Service Delivery</a:t>
            </a:r>
            <a:endParaRPr lang="en-US" sz="2000" b="1" dirty="0">
              <a:latin typeface="RobotoCondensed-Regular"/>
            </a:endParaRPr>
          </a:p>
          <a:p>
            <a:pPr lvl="2">
              <a:spcBef>
                <a:spcPts val="600"/>
              </a:spcBef>
            </a:pPr>
            <a:r>
              <a:rPr lang="en-US" dirty="0">
                <a:latin typeface="RobotoCondensed-Regular"/>
              </a:rPr>
              <a:t>Handling pay and personnel policy issues or working Navy wide or HR community distribution</a:t>
            </a:r>
            <a:r>
              <a:rPr lang="en-US" dirty="0">
                <a:solidFill>
                  <a:srgbClr val="000000"/>
                </a:solidFill>
                <a:latin typeface="RobotoCondensed-Regular"/>
              </a:rPr>
              <a:t>	</a:t>
            </a:r>
          </a:p>
          <a:p>
            <a:pPr lvl="1">
              <a:spcBef>
                <a:spcPts val="600"/>
              </a:spcBef>
              <a:defRPr/>
            </a:pPr>
            <a:r>
              <a:rPr lang="en-US" sz="2000" b="1" dirty="0">
                <a:latin typeface="RobotoCondensed-Regular"/>
              </a:rPr>
              <a:t>N1 and J1 billets </a:t>
            </a:r>
          </a:p>
          <a:p>
            <a:pPr lvl="2">
              <a:spcBef>
                <a:spcPts val="600"/>
              </a:spcBef>
              <a:defRPr/>
            </a:pPr>
            <a:r>
              <a:rPr lang="en-US" dirty="0">
                <a:latin typeface="RobotoCondensed-Regular"/>
              </a:rPr>
              <a:t>Lead and manage people handling manpower, manning, pay, personnel, DEI, and EEO issues from Echelon 1 all the way to the waterfront </a:t>
            </a:r>
          </a:p>
          <a:p>
            <a:pPr lvl="2"/>
            <a:endParaRPr lang="en-US" sz="1200" dirty="0">
              <a:latin typeface="RobotoCondensed-Regular"/>
              <a:ea typeface="Roboto Condensed" panose="02000000000000000000" pitchFamily="2" charset="0"/>
            </a:endParaRPr>
          </a:p>
        </p:txBody>
      </p:sp>
    </p:spTree>
    <p:extLst>
      <p:ext uri="{BB962C8B-B14F-4D97-AF65-F5344CB8AC3E}">
        <p14:creationId xmlns:p14="http://schemas.microsoft.com/office/powerpoint/2010/main" val="2419514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3824</TotalTime>
  <Words>5213</Words>
  <Application>Microsoft Office PowerPoint</Application>
  <PresentationFormat>Widescreen</PresentationFormat>
  <Paragraphs>655</Paragraphs>
  <Slides>34</Slides>
  <Notes>28</Notes>
  <HiddenSlides>4</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Aharoni</vt:lpstr>
      <vt:lpstr>Arial</vt:lpstr>
      <vt:lpstr>Arial Black</vt:lpstr>
      <vt:lpstr>Calibri</vt:lpstr>
      <vt:lpstr>Calibri Light</vt:lpstr>
      <vt:lpstr>Liberator</vt:lpstr>
      <vt:lpstr>Noto Sans Symbols</vt:lpstr>
      <vt:lpstr>Roboto</vt:lpstr>
      <vt:lpstr>Roboto Black</vt:lpstr>
      <vt:lpstr>Roboto Condensed</vt:lpstr>
      <vt:lpstr>RobotoCondensed-Regular</vt:lpstr>
      <vt:lpstr>Times New Roman</vt:lpstr>
      <vt:lpstr>Wingdings</vt:lpstr>
      <vt:lpstr>Office Theme</vt:lpstr>
      <vt:lpstr>PowerPoint Presentation</vt:lpstr>
      <vt:lpstr>PowerPoint Presentation</vt:lpstr>
      <vt:lpstr>PowerPoint Presentation</vt:lpstr>
      <vt:lpstr>Notes from OCM &amp; Mr. Celestin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MEDICAL PROGRAMS</vt:lpstr>
      <vt:lpstr>GENOFF AC PROGRAMS</vt:lpstr>
      <vt:lpstr>GENOFF RC DCO PROGRAMS</vt:lpstr>
      <vt:lpstr>PA 230 Human Resources (HR) Reserve Officer </vt:lpstr>
      <vt:lpstr>PowerPoint Presentation</vt:lpstr>
      <vt:lpstr>PowerPoint Presentation</vt:lpstr>
      <vt:lpstr>Key Takeaways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Arbuckle, Twyla M LCDR USN NTAG SOUTHWEST SD CA (USA)</cp:lastModifiedBy>
  <cp:revision>74</cp:revision>
  <cp:lastPrinted>2022-12-05T17:54:50Z</cp:lastPrinted>
  <dcterms:created xsi:type="dcterms:W3CDTF">2020-09-25T13:01:41Z</dcterms:created>
  <dcterms:modified xsi:type="dcterms:W3CDTF">2022-12-06T01:11:29Z</dcterms:modified>
</cp:coreProperties>
</file>