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56"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1" r:id="rId24"/>
    <p:sldId id="282" r:id="rId25"/>
    <p:sldId id="295" r:id="rId26"/>
    <p:sldId id="296" r:id="rId27"/>
    <p:sldId id="283" r:id="rId28"/>
    <p:sldId id="292" r:id="rId29"/>
    <p:sldId id="293" r:id="rId30"/>
    <p:sldId id="285" r:id="rId31"/>
    <p:sldId id="286" r:id="rId32"/>
    <p:sldId id="287" r:id="rId33"/>
    <p:sldId id="288" r:id="rId34"/>
    <p:sldId id="289" r:id="rId35"/>
    <p:sldId id="290" r:id="rId36"/>
    <p:sldId id="291" r:id="rId37"/>
    <p:sldId id="294" r:id="rId3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43E"/>
    <a:srgbClr val="1616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593240-C061-4D0F-B916-7C6E0CD5ECC9}">
  <a:tblStyle styleId="{C8593240-C061-4D0F-B916-7C6E0CD5ECC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C"/>
          </a:solidFill>
        </a:fill>
      </a:tcStyle>
    </a:wholeTbl>
    <a:band1H>
      <a:tcTxStyle/>
      <a:tcStyle>
        <a:tcBdr/>
        <a:fill>
          <a:solidFill>
            <a:srgbClr val="CBCED6"/>
          </a:solidFill>
        </a:fill>
      </a:tcStyle>
    </a:band1H>
    <a:band2H>
      <a:tcTxStyle/>
      <a:tcStyle>
        <a:tcBdr/>
      </a:tcStyle>
    </a:band2H>
    <a:band1V>
      <a:tcTxStyle/>
      <a:tcStyle>
        <a:tcBdr/>
        <a:fill>
          <a:solidFill>
            <a:srgbClr val="CBCED6"/>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2285B0E7-4809-4766-8C04-E3619F8CAF6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CFD"/>
          </a:solidFill>
        </a:fill>
      </a:tcStyle>
    </a:wholeTbl>
    <a:band1H>
      <a:tcTxStyle/>
      <a:tcStyle>
        <a:tcBdr/>
        <a:fill>
          <a:solidFill>
            <a:srgbClr val="F1F8FA"/>
          </a:solidFill>
        </a:fill>
      </a:tcStyle>
    </a:band1H>
    <a:band2H>
      <a:tcTxStyle/>
      <a:tcStyle>
        <a:tcBdr/>
      </a:tcStyle>
    </a:band2H>
    <a:band1V>
      <a:tcTxStyle/>
      <a:tcStyle>
        <a:tcBdr/>
        <a:fill>
          <a:solidFill>
            <a:srgbClr val="F1F8F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84870" autoAdjust="0"/>
  </p:normalViewPr>
  <p:slideViewPr>
    <p:cSldViewPr snapToGrid="0">
      <p:cViewPr varScale="1">
        <p:scale>
          <a:sx n="61" d="100"/>
          <a:sy n="61" d="100"/>
        </p:scale>
        <p:origin x="1770" y="66"/>
      </p:cViewPr>
      <p:guideLst>
        <p:guide orient="horz" pos="213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532BFC50-97D8-4C43-A07B-C1A2DEC8DE28}" type="datetimeFigureOut">
              <a:rPr lang="en-US" smtClean="0"/>
              <a:t>5/18/2021</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3746BAD8-8676-4D55-AA0B-D8FA432C1706}" type="slidenum">
              <a:rPr lang="en-US" smtClean="0"/>
              <a:t>‹#›</a:t>
            </a:fld>
            <a:endParaRPr lang="en-US"/>
          </a:p>
        </p:txBody>
      </p:sp>
    </p:spTree>
    <p:extLst>
      <p:ext uri="{BB962C8B-B14F-4D97-AF65-F5344CB8AC3E}">
        <p14:creationId xmlns:p14="http://schemas.microsoft.com/office/powerpoint/2010/main" val="1054787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19" tIns="47097" rIns="94219" bIns="47097"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9" cy="469424"/>
          </a:xfrm>
          <a:prstGeom prst="rect">
            <a:avLst/>
          </a:prstGeom>
          <a:noFill/>
          <a:ln>
            <a:noFill/>
          </a:ln>
        </p:spPr>
        <p:txBody>
          <a:bodyPr spcFirstLastPara="1" wrap="square" lIns="94219" tIns="47097" rIns="94219" bIns="47097"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19" tIns="47097" rIns="94219" bIns="47097"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2"/>
            <a:ext cx="3077739" cy="469424"/>
          </a:xfrm>
          <a:prstGeom prst="rect">
            <a:avLst/>
          </a:prstGeom>
          <a:noFill/>
          <a:ln>
            <a:noFill/>
          </a:ln>
        </p:spPr>
        <p:txBody>
          <a:bodyPr spcFirstLastPara="1" wrap="square" lIns="94219" tIns="47097" rIns="94219" bIns="47097"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0" indent="0"/>
            <a:br>
              <a:rPr lang="en-US" dirty="0">
                <a:solidFill>
                  <a:srgbClr val="974806"/>
                </a:solidFill>
              </a:rPr>
            </a:br>
            <a:endParaRPr dirty="0"/>
          </a:p>
        </p:txBody>
      </p:sp>
      <p:sp>
        <p:nvSpPr>
          <p:cNvPr id="97" name="Google Shape;97;p1:notes"/>
          <p:cNvSpPr txBox="1">
            <a:spLocks noGrp="1"/>
          </p:cNvSpPr>
          <p:nvPr>
            <p:ph type="sldNum" idx="12"/>
          </p:nvPr>
        </p:nvSpPr>
        <p:spPr>
          <a:xfrm>
            <a:off x="4023093" y="8917422"/>
            <a:ext cx="3077739" cy="469424"/>
          </a:xfrm>
          <a:prstGeom prst="rect">
            <a:avLst/>
          </a:prstGeom>
          <a:noFill/>
          <a:ln>
            <a:noFill/>
          </a:ln>
        </p:spPr>
        <p:txBody>
          <a:bodyPr spcFirstLastPara="1" wrap="square" lIns="94219" tIns="47097" rIns="94219" bIns="47097"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710248" y="4459526"/>
            <a:ext cx="5681980" cy="4224814"/>
          </a:xfrm>
          <a:prstGeom prst="rect">
            <a:avLst/>
          </a:prstGeom>
        </p:spPr>
        <p:txBody>
          <a:bodyPr spcFirstLastPara="1" wrap="square" lIns="94219" tIns="47097" rIns="94219" bIns="47097" anchor="t" anchorCtr="0">
            <a:noAutofit/>
          </a:bodyPr>
          <a:lstStyle/>
          <a:p>
            <a:pPr marL="0" indent="0"/>
            <a:endParaRPr/>
          </a:p>
        </p:txBody>
      </p:sp>
      <p:sp>
        <p:nvSpPr>
          <p:cNvPr id="172" name="Google Shape;172;p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710248" y="4459526"/>
            <a:ext cx="5681980" cy="4224814"/>
          </a:xfrm>
          <a:prstGeom prst="rect">
            <a:avLst/>
          </a:prstGeom>
        </p:spPr>
        <p:txBody>
          <a:bodyPr spcFirstLastPara="1" wrap="square" lIns="94219" tIns="47097" rIns="94219" bIns="47097" anchor="t" anchorCtr="0">
            <a:noAutofit/>
          </a:bodyPr>
          <a:lstStyle/>
          <a:p>
            <a:pPr marL="0" indent="0"/>
            <a:endParaRPr/>
          </a:p>
        </p:txBody>
      </p:sp>
      <p:sp>
        <p:nvSpPr>
          <p:cNvPr id="180" name="Google Shape;180;p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710248" y="4459526"/>
            <a:ext cx="5681980" cy="4224814"/>
          </a:xfrm>
          <a:prstGeom prst="rect">
            <a:avLst/>
          </a:prstGeom>
        </p:spPr>
        <p:txBody>
          <a:bodyPr spcFirstLastPara="1" wrap="square" lIns="94219" tIns="47097" rIns="94219" bIns="47097" anchor="t" anchorCtr="0">
            <a:noAutofit/>
          </a:bodyPr>
          <a:lstStyle/>
          <a:p>
            <a:pPr marL="0" indent="0"/>
            <a:endParaRPr/>
          </a:p>
        </p:txBody>
      </p:sp>
      <p:sp>
        <p:nvSpPr>
          <p:cNvPr id="187" name="Google Shape;187;p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710248" y="4459526"/>
            <a:ext cx="5681980" cy="4224814"/>
          </a:xfrm>
          <a:prstGeom prst="rect">
            <a:avLst/>
          </a:prstGeom>
          <a:noFill/>
          <a:ln>
            <a:noFill/>
          </a:ln>
        </p:spPr>
        <p:txBody>
          <a:bodyPr spcFirstLastPara="1" wrap="square" lIns="94219" tIns="47097" rIns="94219" bIns="47097" anchor="t" anchorCtr="0">
            <a:noAutofit/>
          </a:bodyPr>
          <a:lstStyle/>
          <a:p>
            <a:pPr marL="231160" indent="-231160">
              <a:buClr>
                <a:schemeClr val="dk1"/>
              </a:buClr>
              <a:buSzPts val="1200"/>
              <a:buFont typeface="Calibri"/>
              <a:buAutoNum type="arabicPeriod"/>
            </a:pPr>
            <a:r>
              <a:rPr lang="en-US"/>
              <a:t>CO’s endorsement</a:t>
            </a:r>
            <a:endParaRPr/>
          </a:p>
          <a:p>
            <a:pPr marL="231160" indent="-231160"/>
            <a:r>
              <a:rPr lang="en-US"/>
              <a:t>	If waiver requested, CO should comment on it.</a:t>
            </a:r>
            <a:endParaRPr/>
          </a:p>
          <a:p>
            <a:pPr marL="231160" indent="-231160"/>
            <a:r>
              <a:rPr lang="en-US"/>
              <a:t>	If Command wants you to do rough endorsement, DO IT! And don’t be shy or humble!</a:t>
            </a:r>
            <a:endParaRPr/>
          </a:p>
          <a:p>
            <a:pPr marL="231160" indent="-231160"/>
            <a:r>
              <a:rPr lang="en-US"/>
              <a:t>	If Command doesn’t fulfill their responsibilities, you won’t be penalized.  Stay up to date using the application status portion of the web site.</a:t>
            </a:r>
            <a:endParaRPr/>
          </a:p>
          <a:p>
            <a:pPr marL="231160" indent="-231160"/>
            <a:r>
              <a:rPr lang="en-US"/>
              <a:t>	Ensure one rep from chosen option on board.  All 03 and above.</a:t>
            </a:r>
            <a:endParaRPr/>
          </a:p>
          <a:p>
            <a:pPr marL="231160" indent="-231160"/>
            <a:r>
              <a:rPr lang="en-US"/>
              <a:t>	In ranking, consider how rank will help or hurt based on comparative group.  Will you rank all candidates or like groups of candidates.</a:t>
            </a:r>
            <a:endParaRPr/>
          </a:p>
          <a:p>
            <a:pPr marL="231160" indent="-231160"/>
            <a:r>
              <a:rPr lang="en-US"/>
              <a:t>	Does the CO recommendation match the evaluations recommendations?</a:t>
            </a:r>
            <a:endParaRPr/>
          </a:p>
          <a:p>
            <a:pPr marL="231160" indent="-231160">
              <a:buClr>
                <a:schemeClr val="dk1"/>
              </a:buClr>
              <a:buSzPts val="1200"/>
              <a:buFont typeface="Calibri"/>
              <a:buAutoNum type="arabicPeriod" startAt="2"/>
            </a:pPr>
            <a:r>
              <a:rPr lang="en-US"/>
              <a:t>Nom boards</a:t>
            </a:r>
            <a:endParaRPr/>
          </a:p>
          <a:p>
            <a:pPr marL="231160" indent="-231160"/>
            <a:r>
              <a:rPr lang="en-US"/>
              <a:t>	must be justified in the CO’s endorsement if not done</a:t>
            </a:r>
            <a:endParaRPr/>
          </a:p>
          <a:p>
            <a:pPr marL="231160" indent="-231160"/>
            <a:r>
              <a:rPr lang="en-US"/>
              <a:t>	Nom Chairman doesn’t have to be senior to CO, but must not be in the chain of command (i.e., not subordinate to the CO)</a:t>
            </a:r>
            <a:endParaRPr/>
          </a:p>
          <a:p>
            <a:pPr marL="231160" indent="-231160"/>
            <a:r>
              <a:rPr lang="en-US"/>
              <a:t>	Chairman can be member of board (1 of 3 or 1 of 4).  Ensure designators and job titles are on sheets for 03 or above.</a:t>
            </a:r>
            <a:endParaRPr/>
          </a:p>
          <a:p>
            <a:pPr marL="0" indent="0"/>
            <a:endParaRPr/>
          </a:p>
        </p:txBody>
      </p:sp>
      <p:sp>
        <p:nvSpPr>
          <p:cNvPr id="195" name="Google Shape;195;p7:notes"/>
          <p:cNvSpPr txBox="1">
            <a:spLocks noGrp="1"/>
          </p:cNvSpPr>
          <p:nvPr>
            <p:ph type="sldNum" idx="12"/>
          </p:nvPr>
        </p:nvSpPr>
        <p:spPr>
          <a:xfrm>
            <a:off x="4023093" y="8917422"/>
            <a:ext cx="3077739" cy="469424"/>
          </a:xfrm>
          <a:prstGeom prst="rect">
            <a:avLst/>
          </a:prstGeom>
          <a:noFill/>
          <a:ln>
            <a:noFill/>
          </a:ln>
        </p:spPr>
        <p:txBody>
          <a:bodyPr spcFirstLastPara="1" wrap="square" lIns="94219" tIns="47097" rIns="94219" bIns="47097"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710248" y="4459526"/>
            <a:ext cx="5681980" cy="4224814"/>
          </a:xfrm>
          <a:prstGeom prst="rect">
            <a:avLst/>
          </a:prstGeom>
        </p:spPr>
        <p:txBody>
          <a:bodyPr spcFirstLastPara="1" wrap="square" lIns="94219" tIns="47097" rIns="94219" bIns="47097" anchor="t" anchorCtr="0">
            <a:noAutofit/>
          </a:bodyPr>
          <a:lstStyle/>
          <a:p>
            <a:pPr marL="0" indent="0"/>
            <a:endParaRPr/>
          </a:p>
        </p:txBody>
      </p:sp>
      <p:sp>
        <p:nvSpPr>
          <p:cNvPr id="202" name="Google Shape;202;p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710248" y="4459526"/>
            <a:ext cx="5681980" cy="4224814"/>
          </a:xfrm>
          <a:prstGeom prst="rect">
            <a:avLst/>
          </a:prstGeom>
        </p:spPr>
        <p:txBody>
          <a:bodyPr spcFirstLastPara="1" wrap="square" lIns="94219" tIns="47097" rIns="94219" bIns="47097" anchor="t" anchorCtr="0">
            <a:noAutofit/>
          </a:bodyPr>
          <a:lstStyle/>
          <a:p>
            <a:pPr marL="0" indent="0"/>
            <a:endParaRPr/>
          </a:p>
        </p:txBody>
      </p:sp>
      <p:sp>
        <p:nvSpPr>
          <p:cNvPr id="210" name="Google Shape;210;p1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710248" y="4459526"/>
            <a:ext cx="5681980" cy="4224814"/>
          </a:xfrm>
          <a:prstGeom prst="rect">
            <a:avLst/>
          </a:prstGeom>
        </p:spPr>
        <p:txBody>
          <a:bodyPr spcFirstLastPara="1" wrap="square" lIns="94219" tIns="47097" rIns="94219" bIns="47097" anchor="t" anchorCtr="0">
            <a:noAutofit/>
          </a:bodyPr>
          <a:lstStyle/>
          <a:p>
            <a:pPr marL="0" indent="0"/>
            <a:endParaRPr/>
          </a:p>
        </p:txBody>
      </p:sp>
      <p:sp>
        <p:nvSpPr>
          <p:cNvPr id="218" name="Google Shape;218;p1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935629537_0_106: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25" name="Google Shape;225;g5935629537_0_10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935629537_0_118: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32" name="Google Shape;232;g5935629537_0_118: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935629537_0_131: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40" name="Google Shape;240;g5935629537_0_13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35629537_0_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935629537_0_0: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04" name="Google Shape;104;g5935629537_0_0: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935629537_0_143: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54" name="Google Shape;254;g5935629537_0_14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7372ad06b_1_14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7372ad06b_1_146: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62" name="Google Shape;262;g57372ad06b_1_146: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7372ad06b_1_12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7372ad06b_1_125: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71" name="Google Shape;271;g57372ad06b_1_125: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7372ad06b_1_16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57372ad06b_1_162:notes"/>
          <p:cNvSpPr txBox="1">
            <a:spLocks noGrp="1"/>
          </p:cNvSpPr>
          <p:nvPr>
            <p:ph type="body" idx="1"/>
          </p:nvPr>
        </p:nvSpPr>
        <p:spPr>
          <a:xfrm>
            <a:off x="710248" y="4459526"/>
            <a:ext cx="5681858" cy="4224935"/>
          </a:xfrm>
          <a:prstGeom prst="rect">
            <a:avLst/>
          </a:prstGeom>
          <a:noFill/>
          <a:ln>
            <a:noFill/>
          </a:ln>
        </p:spPr>
        <p:txBody>
          <a:bodyPr spcFirstLastPara="1" wrap="square" lIns="94219" tIns="47097" rIns="94219" bIns="47097" anchor="t" anchorCtr="0">
            <a:noAutofit/>
          </a:bodyPr>
          <a:lstStyle/>
          <a:p>
            <a:pPr marL="231160" indent="-231160">
              <a:buClr>
                <a:schemeClr val="dk1"/>
              </a:buClr>
              <a:buSzPts val="1200"/>
              <a:buFont typeface="Calibri"/>
              <a:buAutoNum type="arabicPeriod"/>
            </a:pPr>
            <a:r>
              <a:rPr lang="en-US"/>
              <a:t>CO’s endorsement</a:t>
            </a:r>
            <a:endParaRPr/>
          </a:p>
          <a:p>
            <a:pPr marL="231160" indent="-231160"/>
            <a:r>
              <a:rPr lang="en-US"/>
              <a:t>	If waiver requested, CO should comment on it.</a:t>
            </a:r>
            <a:endParaRPr/>
          </a:p>
          <a:p>
            <a:pPr marL="231160" indent="-231160"/>
            <a:r>
              <a:rPr lang="en-US"/>
              <a:t>	If Command wants you to do rough endorsement, DO IT! And don’t be shy or humble!</a:t>
            </a:r>
            <a:endParaRPr/>
          </a:p>
          <a:p>
            <a:pPr marL="231160" indent="-231160"/>
            <a:r>
              <a:rPr lang="en-US"/>
              <a:t>	If Command doesn’t fulfill their responsibilities, you won’t be penalized.  Stay up to date using the application status portion of the web site.</a:t>
            </a:r>
            <a:endParaRPr/>
          </a:p>
          <a:p>
            <a:pPr marL="231160" indent="-231160"/>
            <a:r>
              <a:rPr lang="en-US"/>
              <a:t>	Ensure one rep from chosen option on board.  All 03 and above.</a:t>
            </a:r>
            <a:endParaRPr/>
          </a:p>
          <a:p>
            <a:pPr marL="231160" indent="-231160"/>
            <a:r>
              <a:rPr lang="en-US"/>
              <a:t>	In ranking, consider how rank will help or hurt based on comparative group.  Will you rank all candidates or like groups of candidates.</a:t>
            </a:r>
            <a:endParaRPr/>
          </a:p>
          <a:p>
            <a:pPr marL="231160" indent="-231160"/>
            <a:r>
              <a:rPr lang="en-US"/>
              <a:t>	Does the CO recommendation match the evaluations recommendations?</a:t>
            </a:r>
            <a:endParaRPr/>
          </a:p>
          <a:p>
            <a:pPr marL="231160" indent="-231160">
              <a:buClr>
                <a:schemeClr val="dk1"/>
              </a:buClr>
              <a:buSzPts val="1200"/>
              <a:buFont typeface="Calibri"/>
              <a:buAutoNum type="arabicPeriod" startAt="2"/>
            </a:pPr>
            <a:r>
              <a:rPr lang="en-US"/>
              <a:t>Nom boards</a:t>
            </a:r>
            <a:endParaRPr/>
          </a:p>
          <a:p>
            <a:pPr marL="231160" indent="-231160"/>
            <a:r>
              <a:rPr lang="en-US"/>
              <a:t>	must be justified in the CO’s endorsement if not done</a:t>
            </a:r>
            <a:endParaRPr/>
          </a:p>
          <a:p>
            <a:pPr marL="231160" indent="-231160"/>
            <a:r>
              <a:rPr lang="en-US"/>
              <a:t>	Nom Chairman doesn’t have to be senior to CO, but must not be in the chain of command (i.e., not subordinate to the CO)</a:t>
            </a:r>
            <a:endParaRPr/>
          </a:p>
          <a:p>
            <a:pPr marL="231160" indent="-231160"/>
            <a:r>
              <a:rPr lang="en-US"/>
              <a:t>	Chairman can be member of board (1 of 3 or 1 of 4).  Ensure designators and job titles are on sheets for 03 or above.</a:t>
            </a:r>
            <a:endParaRPr/>
          </a:p>
          <a:p>
            <a:pPr marL="0" indent="0"/>
            <a:endParaRPr/>
          </a:p>
        </p:txBody>
      </p:sp>
      <p:sp>
        <p:nvSpPr>
          <p:cNvPr id="288" name="Google Shape;288;g57372ad06b_1_162:notes"/>
          <p:cNvSpPr txBox="1">
            <a:spLocks noGrp="1"/>
          </p:cNvSpPr>
          <p:nvPr>
            <p:ph type="sldNum" idx="12"/>
          </p:nvPr>
        </p:nvSpPr>
        <p:spPr>
          <a:xfrm>
            <a:off x="4023092" y="8917422"/>
            <a:ext cx="3077699" cy="469303"/>
          </a:xfrm>
          <a:prstGeom prst="rect">
            <a:avLst/>
          </a:prstGeom>
          <a:noFill/>
          <a:ln>
            <a:noFill/>
          </a:ln>
        </p:spPr>
        <p:txBody>
          <a:bodyPr spcFirstLastPara="1" wrap="square" lIns="94219" tIns="47097" rIns="94219" bIns="47097"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7372ad06b_1_13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7372ad06b_1_132: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96" name="Google Shape;296;g57372ad06b_1_132: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7372ad06b_1_13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7372ad06b_1_132: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296" name="Google Shape;296;g57372ad06b_1_132: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25</a:t>
            </a:fld>
            <a:endParaRPr/>
          </a:p>
        </p:txBody>
      </p:sp>
    </p:spTree>
    <p:extLst>
      <p:ext uri="{BB962C8B-B14F-4D97-AF65-F5344CB8AC3E}">
        <p14:creationId xmlns:p14="http://schemas.microsoft.com/office/powerpoint/2010/main" val="2579950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7372ad06b_1_139: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7372ad06b_1_139: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04" name="Google Shape;304;g57372ad06b_1_139: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935629537_0_153: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20" name="Google Shape;320;g5935629537_0_153: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7372ad06b_1_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7372ad06b_1_0: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28" name="Google Shape;328;g57372ad06b_1_0: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935629537_0_7: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935629537_0_7: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42" name="Google Shape;342;g5935629537_0_7: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710248" y="4459526"/>
            <a:ext cx="5681980" cy="4224814"/>
          </a:xfrm>
          <a:prstGeom prst="rect">
            <a:avLst/>
          </a:prstGeom>
        </p:spPr>
        <p:txBody>
          <a:bodyPr spcFirstLastPara="1" wrap="square" lIns="94219" tIns="47097" rIns="94219" bIns="47097" anchor="t" anchorCtr="0">
            <a:noAutofit/>
          </a:bodyPr>
          <a:lstStyle/>
          <a:p>
            <a:pPr marL="0" indent="0"/>
            <a:endParaRPr/>
          </a:p>
        </p:txBody>
      </p:sp>
      <p:sp>
        <p:nvSpPr>
          <p:cNvPr id="111" name="Google Shape;111;p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7372ad06b_1_6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7372ad06b_1_66: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55" name="Google Shape;355;g57372ad06b_1_66: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fld id="{00000000-1234-1234-1234-123412341234}" type="slidenum">
              <a:rPr lang="en-US"/>
              <a:pPr algn="r"/>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7372ad06b_1_7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7372ad06b_1_74: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65" name="Google Shape;365;g57372ad06b_1_74: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935629537_0_84: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76" name="Google Shape;376;g5935629537_0_8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935629537_0_211: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935629537_0_211: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385" name="Google Shape;385;g5935629537_0_211: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7372ad06b_1_1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7372ad06b_1_16: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19" name="Google Shape;119;g57372ad06b_1_16: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935629537_0_22: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935629537_0_22: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28" name="Google Shape;128;g5935629537_0_22: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935629537_0_15: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935629537_0_15: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36" name="Google Shape;136;g5935629537_0_15:notes"/>
          <p:cNvSpPr txBox="1">
            <a:spLocks noGrp="1"/>
          </p:cNvSpPr>
          <p:nvPr>
            <p:ph type="sldNum" idx="12"/>
          </p:nvPr>
        </p:nvSpPr>
        <p:spPr>
          <a:xfrm>
            <a:off x="4023092" y="8917422"/>
            <a:ext cx="3077699" cy="469303"/>
          </a:xfrm>
          <a:prstGeom prst="rect">
            <a:avLst/>
          </a:prstGeom>
        </p:spPr>
        <p:txBody>
          <a:bodyPr spcFirstLastPara="1" wrap="square" lIns="94219" tIns="47097" rIns="94219" bIns="47097" anchor="b" anchorCtr="0">
            <a:noAutofit/>
          </a:bodyPr>
          <a:lstStyle/>
          <a:p>
            <a:pPr algn="r">
              <a:buClr>
                <a:srgbClr val="000000"/>
              </a:buClr>
            </a:pPr>
            <a:fld id="{00000000-1234-1234-1234-123412341234}" type="slidenum">
              <a:rPr lang="en-US"/>
              <a:pPr algn="r">
                <a:buClr>
                  <a:srgbClr val="000000"/>
                </a:buClr>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935629537_0_44: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50" name="Google Shape;150;g5935629537_0_44: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935629537_0_56: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58" name="Google Shape;158;g5935629537_0_5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935629537_0_30:notes"/>
          <p:cNvSpPr txBox="1">
            <a:spLocks noGrp="1"/>
          </p:cNvSpPr>
          <p:nvPr>
            <p:ph type="body" idx="1"/>
          </p:nvPr>
        </p:nvSpPr>
        <p:spPr>
          <a:xfrm>
            <a:off x="710248" y="4459526"/>
            <a:ext cx="5681858" cy="4224935"/>
          </a:xfrm>
          <a:prstGeom prst="rect">
            <a:avLst/>
          </a:prstGeom>
        </p:spPr>
        <p:txBody>
          <a:bodyPr spcFirstLastPara="1" wrap="square" lIns="94219" tIns="47097" rIns="94219" bIns="47097" anchor="t" anchorCtr="0">
            <a:noAutofit/>
          </a:bodyPr>
          <a:lstStyle/>
          <a:p>
            <a:pPr marL="0" indent="0"/>
            <a:endParaRPr/>
          </a:p>
        </p:txBody>
      </p:sp>
      <p:sp>
        <p:nvSpPr>
          <p:cNvPr id="165" name="Google Shape;165;g5935629537_0_30: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2909B-09F8-4BD5-AF55-A665955BBD60}"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6590818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98727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41344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67397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11491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E9B1F-4A78-4DE2-B1E7-52FA32BE5580}"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670780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67959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C4D7EC-FC7F-48C5-AE2E-706146BC4953}"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22441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TF 1030 Title Slide">
  <p:cSld name="CTF 1030 Title Slide">
    <p:spTree>
      <p:nvGrpSpPr>
        <p:cNvPr id="1" name="Shape 23"/>
        <p:cNvGrpSpPr/>
        <p:nvPr/>
      </p:nvGrpSpPr>
      <p:grpSpPr>
        <a:xfrm>
          <a:off x="0" y="0"/>
          <a:ext cx="0" cy="0"/>
          <a:chOff x="0" y="0"/>
          <a:chExt cx="0" cy="0"/>
        </a:xfrm>
      </p:grpSpPr>
      <p:sp>
        <p:nvSpPr>
          <p:cNvPr id="28" name="Google Shape;28;p2"/>
          <p:cNvSpPr txBox="1">
            <a:spLocks noGrp="1"/>
          </p:cNvSpPr>
          <p:nvPr>
            <p:ph type="title"/>
          </p:nvPr>
        </p:nvSpPr>
        <p:spPr>
          <a:xfrm>
            <a:off x="208669" y="3581400"/>
            <a:ext cx="8706731" cy="569699"/>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0F243E"/>
              </a:buClr>
              <a:buSzPts val="2800"/>
              <a:buFont typeface="Arial"/>
              <a:buNone/>
              <a:defRPr sz="2800" b="1">
                <a:solidFill>
                  <a:srgbClr val="0F24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
          <p:cNvSpPr txBox="1">
            <a:spLocks noGrp="1"/>
          </p:cNvSpPr>
          <p:nvPr>
            <p:ph type="body" idx="1"/>
          </p:nvPr>
        </p:nvSpPr>
        <p:spPr>
          <a:xfrm>
            <a:off x="207963" y="4303713"/>
            <a:ext cx="8707437" cy="420687"/>
          </a:xfrm>
          <a:prstGeom prst="rect">
            <a:avLst/>
          </a:prstGeom>
          <a:noFill/>
          <a:ln>
            <a:noFill/>
          </a:ln>
        </p:spPr>
        <p:txBody>
          <a:bodyPr spcFirstLastPara="1" wrap="square" lIns="91425" tIns="45700" rIns="91425" bIns="45700" anchor="t" anchorCtr="0"/>
          <a:lstStyle>
            <a:lvl1pPr marL="457200" marR="0" lvl="0" indent="-228600" algn="ctr" rtl="0">
              <a:spcBef>
                <a:spcPts val="480"/>
              </a:spcBef>
              <a:spcAft>
                <a:spcPts val="0"/>
              </a:spcAft>
              <a:buClr>
                <a:srgbClr val="161645"/>
              </a:buClr>
              <a:buSzPts val="1800"/>
              <a:buFont typeface="Noto Sans Symbols"/>
              <a:buNone/>
              <a:defRPr sz="2400" b="1" i="0" u="none" strike="noStrike" cap="none">
                <a:solidFill>
                  <a:srgbClr val="0F243E"/>
                </a:solidFill>
                <a:latin typeface="Arial"/>
                <a:ea typeface="Arial"/>
                <a:cs typeface="Arial"/>
                <a:sym typeface="Arial"/>
              </a:defRPr>
            </a:lvl1pPr>
            <a:lvl2pPr marL="914400" marR="0" lvl="1" indent="-361950" algn="l" rtl="0">
              <a:spcBef>
                <a:spcPts val="560"/>
              </a:spcBef>
              <a:spcAft>
                <a:spcPts val="0"/>
              </a:spcAft>
              <a:buClr>
                <a:srgbClr val="161645"/>
              </a:buClr>
              <a:buSzPts val="2100"/>
              <a:buFont typeface="Noto Sans Symbols"/>
              <a:buChar char="⮚"/>
              <a:defRPr sz="2800" b="0" i="0" u="none" strike="noStrike" cap="none">
                <a:solidFill>
                  <a:srgbClr val="0F243E"/>
                </a:solidFill>
                <a:latin typeface="Calibri"/>
                <a:ea typeface="Calibri"/>
                <a:cs typeface="Calibri"/>
                <a:sym typeface="Calibri"/>
              </a:defRPr>
            </a:lvl2pPr>
            <a:lvl3pPr marL="1371600" marR="0" lvl="2" indent="-342900" algn="l" rtl="0">
              <a:spcBef>
                <a:spcPts val="480"/>
              </a:spcBef>
              <a:spcAft>
                <a:spcPts val="0"/>
              </a:spcAft>
              <a:buClr>
                <a:srgbClr val="161645"/>
              </a:buClr>
              <a:buSzPts val="1800"/>
              <a:buFont typeface="Arial"/>
              <a:buChar char="•"/>
              <a:defRPr sz="2400" b="0" i="0" u="none" strike="noStrike" cap="none">
                <a:solidFill>
                  <a:srgbClr val="0F243E"/>
                </a:solidFill>
                <a:latin typeface="Calibri"/>
                <a:ea typeface="Calibri"/>
                <a:cs typeface="Calibri"/>
                <a:sym typeface="Calibri"/>
              </a:defRPr>
            </a:lvl3pPr>
            <a:lvl4pPr marL="1828800" marR="0" lvl="3" indent="-355600" algn="l" rtl="0">
              <a:spcBef>
                <a:spcPts val="400"/>
              </a:spcBef>
              <a:spcAft>
                <a:spcPts val="0"/>
              </a:spcAft>
              <a:buClr>
                <a:srgbClr val="0F243E"/>
              </a:buClr>
              <a:buSzPts val="2000"/>
              <a:buFont typeface="Arial"/>
              <a:buChar char="–"/>
              <a:defRPr sz="2000" b="0" i="0" u="none" strike="noStrike" cap="none">
                <a:solidFill>
                  <a:srgbClr val="0F243E"/>
                </a:solidFill>
                <a:latin typeface="Calibri"/>
                <a:ea typeface="Calibri"/>
                <a:cs typeface="Calibri"/>
                <a:sym typeface="Calibri"/>
              </a:defRPr>
            </a:lvl4pPr>
            <a:lvl5pPr marL="2286000" marR="0" lvl="4" indent="-355600" algn="l" rtl="0">
              <a:spcBef>
                <a:spcPts val="400"/>
              </a:spcBef>
              <a:spcAft>
                <a:spcPts val="0"/>
              </a:spcAft>
              <a:buClr>
                <a:srgbClr val="0F243E"/>
              </a:buClr>
              <a:buSzPts val="2000"/>
              <a:buFont typeface="Arial"/>
              <a:buChar char="»"/>
              <a:defRPr sz="2000" b="0" i="0" u="none" strike="noStrike" cap="none">
                <a:solidFill>
                  <a:srgbClr val="0F243E"/>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7995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2" y="-7939"/>
            <a:ext cx="9143998" cy="863601"/>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6"/>
          <p:cNvSpPr txBox="1">
            <a:spLocks noGrp="1"/>
          </p:cNvSpPr>
          <p:nvPr>
            <p:ph type="sldNum" idx="12"/>
          </p:nvPr>
        </p:nvSpPr>
        <p:spPr>
          <a:xfrm>
            <a:off x="8686800" y="6477000"/>
            <a:ext cx="381000" cy="2286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a:solidFill>
                  <a:srgbClr val="7F7F7F"/>
                </a:solidFill>
                <a:latin typeface="Arial"/>
                <a:ea typeface="Arial"/>
                <a:cs typeface="Arial"/>
                <a:sym typeface="Arial"/>
              </a:defRPr>
            </a:lvl1pPr>
            <a:lvl2pPr marL="0" lvl="1" indent="0" algn="l">
              <a:spcBef>
                <a:spcPts val="0"/>
              </a:spcBef>
              <a:buNone/>
              <a:defRPr sz="1200" b="0">
                <a:solidFill>
                  <a:srgbClr val="7F7F7F"/>
                </a:solidFill>
                <a:latin typeface="Arial"/>
                <a:ea typeface="Arial"/>
                <a:cs typeface="Arial"/>
                <a:sym typeface="Arial"/>
              </a:defRPr>
            </a:lvl2pPr>
            <a:lvl3pPr marL="0" lvl="2" indent="0" algn="l">
              <a:spcBef>
                <a:spcPts val="0"/>
              </a:spcBef>
              <a:buNone/>
              <a:defRPr sz="1200" b="0">
                <a:solidFill>
                  <a:srgbClr val="7F7F7F"/>
                </a:solidFill>
                <a:latin typeface="Arial"/>
                <a:ea typeface="Arial"/>
                <a:cs typeface="Arial"/>
                <a:sym typeface="Arial"/>
              </a:defRPr>
            </a:lvl3pPr>
            <a:lvl4pPr marL="0" lvl="3" indent="0" algn="l">
              <a:spcBef>
                <a:spcPts val="0"/>
              </a:spcBef>
              <a:buNone/>
              <a:defRPr sz="1200" b="0">
                <a:solidFill>
                  <a:srgbClr val="7F7F7F"/>
                </a:solidFill>
                <a:latin typeface="Arial"/>
                <a:ea typeface="Arial"/>
                <a:cs typeface="Arial"/>
                <a:sym typeface="Arial"/>
              </a:defRPr>
            </a:lvl4pPr>
            <a:lvl5pPr marL="0" lvl="4" indent="0" algn="l">
              <a:spcBef>
                <a:spcPts val="0"/>
              </a:spcBef>
              <a:buNone/>
              <a:defRPr sz="1200" b="0">
                <a:solidFill>
                  <a:srgbClr val="7F7F7F"/>
                </a:solidFill>
                <a:latin typeface="Arial"/>
                <a:ea typeface="Arial"/>
                <a:cs typeface="Arial"/>
                <a:sym typeface="Arial"/>
              </a:defRPr>
            </a:lvl5pPr>
            <a:lvl6pPr marL="0" lvl="5" indent="0" algn="l">
              <a:spcBef>
                <a:spcPts val="0"/>
              </a:spcBef>
              <a:buNone/>
              <a:defRPr sz="1200" b="0">
                <a:solidFill>
                  <a:srgbClr val="7F7F7F"/>
                </a:solidFill>
                <a:latin typeface="Arial"/>
                <a:ea typeface="Arial"/>
                <a:cs typeface="Arial"/>
                <a:sym typeface="Arial"/>
              </a:defRPr>
            </a:lvl6pPr>
            <a:lvl7pPr marL="0" lvl="6" indent="0" algn="l">
              <a:spcBef>
                <a:spcPts val="0"/>
              </a:spcBef>
              <a:buNone/>
              <a:defRPr sz="1200" b="0">
                <a:solidFill>
                  <a:srgbClr val="7F7F7F"/>
                </a:solidFill>
                <a:latin typeface="Arial"/>
                <a:ea typeface="Arial"/>
                <a:cs typeface="Arial"/>
                <a:sym typeface="Arial"/>
              </a:defRPr>
            </a:lvl7pPr>
            <a:lvl8pPr marL="0" lvl="7" indent="0" algn="l">
              <a:spcBef>
                <a:spcPts val="0"/>
              </a:spcBef>
              <a:buNone/>
              <a:defRPr sz="1200" b="0">
                <a:solidFill>
                  <a:srgbClr val="7F7F7F"/>
                </a:solidFill>
                <a:latin typeface="Arial"/>
                <a:ea typeface="Arial"/>
                <a:cs typeface="Arial"/>
                <a:sym typeface="Arial"/>
              </a:defRPr>
            </a:lvl8pPr>
            <a:lvl9pPr marL="0" lvl="8" indent="0" algn="l">
              <a:spcBef>
                <a:spcPts val="0"/>
              </a:spcBef>
              <a:buNone/>
              <a:defRPr sz="1200" b="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936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2" y="-7939"/>
            <a:ext cx="9143998" cy="863601"/>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002060"/>
              </a:buClr>
              <a:buSzPts val="2800"/>
              <a:buFont typeface="Arial"/>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
          <p:cNvSpPr txBox="1">
            <a:spLocks noGrp="1"/>
          </p:cNvSpPr>
          <p:nvPr>
            <p:ph type="sldNum" idx="12"/>
          </p:nvPr>
        </p:nvSpPr>
        <p:spPr>
          <a:xfrm>
            <a:off x="8686800" y="6477000"/>
            <a:ext cx="381000" cy="228600"/>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b="0">
                <a:solidFill>
                  <a:srgbClr val="7F7F7F"/>
                </a:solidFill>
                <a:latin typeface="Arial"/>
                <a:ea typeface="Arial"/>
                <a:cs typeface="Arial"/>
                <a:sym typeface="Arial"/>
              </a:defRPr>
            </a:lvl1pPr>
            <a:lvl2pPr marL="0" lvl="1" indent="0" algn="l">
              <a:spcBef>
                <a:spcPts val="0"/>
              </a:spcBef>
              <a:buNone/>
              <a:defRPr sz="1200" b="0">
                <a:solidFill>
                  <a:srgbClr val="7F7F7F"/>
                </a:solidFill>
                <a:latin typeface="Arial"/>
                <a:ea typeface="Arial"/>
                <a:cs typeface="Arial"/>
                <a:sym typeface="Arial"/>
              </a:defRPr>
            </a:lvl2pPr>
            <a:lvl3pPr marL="0" lvl="2" indent="0" algn="l">
              <a:spcBef>
                <a:spcPts val="0"/>
              </a:spcBef>
              <a:buNone/>
              <a:defRPr sz="1200" b="0">
                <a:solidFill>
                  <a:srgbClr val="7F7F7F"/>
                </a:solidFill>
                <a:latin typeface="Arial"/>
                <a:ea typeface="Arial"/>
                <a:cs typeface="Arial"/>
                <a:sym typeface="Arial"/>
              </a:defRPr>
            </a:lvl3pPr>
            <a:lvl4pPr marL="0" lvl="3" indent="0" algn="l">
              <a:spcBef>
                <a:spcPts val="0"/>
              </a:spcBef>
              <a:buNone/>
              <a:defRPr sz="1200" b="0">
                <a:solidFill>
                  <a:srgbClr val="7F7F7F"/>
                </a:solidFill>
                <a:latin typeface="Arial"/>
                <a:ea typeface="Arial"/>
                <a:cs typeface="Arial"/>
                <a:sym typeface="Arial"/>
              </a:defRPr>
            </a:lvl4pPr>
            <a:lvl5pPr marL="0" lvl="4" indent="0" algn="l">
              <a:spcBef>
                <a:spcPts val="0"/>
              </a:spcBef>
              <a:buNone/>
              <a:defRPr sz="1200" b="0">
                <a:solidFill>
                  <a:srgbClr val="7F7F7F"/>
                </a:solidFill>
                <a:latin typeface="Arial"/>
                <a:ea typeface="Arial"/>
                <a:cs typeface="Arial"/>
                <a:sym typeface="Arial"/>
              </a:defRPr>
            </a:lvl5pPr>
            <a:lvl6pPr marL="0" lvl="5" indent="0" algn="l">
              <a:spcBef>
                <a:spcPts val="0"/>
              </a:spcBef>
              <a:buNone/>
              <a:defRPr sz="1200" b="0">
                <a:solidFill>
                  <a:srgbClr val="7F7F7F"/>
                </a:solidFill>
                <a:latin typeface="Arial"/>
                <a:ea typeface="Arial"/>
                <a:cs typeface="Arial"/>
                <a:sym typeface="Arial"/>
              </a:defRPr>
            </a:lvl6pPr>
            <a:lvl7pPr marL="0" lvl="6" indent="0" algn="l">
              <a:spcBef>
                <a:spcPts val="0"/>
              </a:spcBef>
              <a:buNone/>
              <a:defRPr sz="1200" b="0">
                <a:solidFill>
                  <a:srgbClr val="7F7F7F"/>
                </a:solidFill>
                <a:latin typeface="Arial"/>
                <a:ea typeface="Arial"/>
                <a:cs typeface="Arial"/>
                <a:sym typeface="Arial"/>
              </a:defRPr>
            </a:lvl7pPr>
            <a:lvl8pPr marL="0" lvl="7" indent="0" algn="l">
              <a:spcBef>
                <a:spcPts val="0"/>
              </a:spcBef>
              <a:buNone/>
              <a:defRPr sz="1200" b="0">
                <a:solidFill>
                  <a:srgbClr val="7F7F7F"/>
                </a:solidFill>
                <a:latin typeface="Arial"/>
                <a:ea typeface="Arial"/>
                <a:cs typeface="Arial"/>
                <a:sym typeface="Arial"/>
              </a:defRPr>
            </a:lvl8pPr>
            <a:lvl9pPr marL="0" lvl="8" indent="0" algn="l">
              <a:spcBef>
                <a:spcPts val="0"/>
              </a:spcBef>
              <a:buNone/>
              <a:defRPr sz="1200" b="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3"/>
          <p:cNvSpPr txBox="1">
            <a:spLocks noGrp="1"/>
          </p:cNvSpPr>
          <p:nvPr>
            <p:ph type="body" idx="1"/>
          </p:nvPr>
        </p:nvSpPr>
        <p:spPr>
          <a:xfrm>
            <a:off x="76200" y="1005840"/>
            <a:ext cx="8991600" cy="5471160"/>
          </a:xfrm>
          <a:prstGeom prst="rect">
            <a:avLst/>
          </a:prstGeom>
          <a:noFill/>
          <a:ln>
            <a:noFill/>
          </a:ln>
        </p:spPr>
        <p:txBody>
          <a:bodyPr spcFirstLastPara="1" wrap="square" lIns="91425" tIns="45700" rIns="91425" bIns="45700" anchor="t" anchorCtr="0"/>
          <a:lstStyle>
            <a:lvl1pPr marL="457200" marR="0" lvl="0" indent="-342900" algn="l" rtl="0">
              <a:spcBef>
                <a:spcPts val="0"/>
              </a:spcBef>
              <a:spcAft>
                <a:spcPts val="0"/>
              </a:spcAft>
              <a:buClr>
                <a:srgbClr val="161645"/>
              </a:buClr>
              <a:buSzPts val="1800"/>
              <a:buFont typeface="Noto Sans Symbols"/>
              <a:buChar char="▪"/>
              <a:defRPr sz="2400" b="1" i="0" u="none" strike="noStrike" cap="none">
                <a:solidFill>
                  <a:srgbClr val="0F243E"/>
                </a:solidFill>
                <a:latin typeface="Arial"/>
                <a:ea typeface="Arial"/>
                <a:cs typeface="Arial"/>
                <a:sym typeface="Arial"/>
              </a:defRPr>
            </a:lvl1pPr>
            <a:lvl2pPr marL="914400" marR="0" lvl="1" indent="-323850" algn="l" rtl="0">
              <a:spcBef>
                <a:spcPts val="1000"/>
              </a:spcBef>
              <a:spcAft>
                <a:spcPts val="0"/>
              </a:spcAft>
              <a:buClr>
                <a:srgbClr val="161645"/>
              </a:buClr>
              <a:buSzPts val="1500"/>
              <a:buFont typeface="Noto Sans Symbols"/>
              <a:buChar char="⮚"/>
              <a:defRPr sz="2000" b="0" i="0" u="none" strike="noStrike" cap="none">
                <a:solidFill>
                  <a:srgbClr val="0F243E"/>
                </a:solidFill>
                <a:latin typeface="Arial"/>
                <a:ea typeface="Arial"/>
                <a:cs typeface="Arial"/>
                <a:sym typeface="Arial"/>
              </a:defRPr>
            </a:lvl2pPr>
            <a:lvl3pPr marL="1371600" marR="0" lvl="2" indent="-314325" algn="l" rtl="0">
              <a:spcBef>
                <a:spcPts val="1000"/>
              </a:spcBef>
              <a:spcAft>
                <a:spcPts val="0"/>
              </a:spcAft>
              <a:buClr>
                <a:srgbClr val="161645"/>
              </a:buClr>
              <a:buSzPts val="1350"/>
              <a:buFont typeface="Arial"/>
              <a:buChar char="•"/>
              <a:defRPr sz="1800" b="0" i="0" u="none" strike="noStrike" cap="none">
                <a:solidFill>
                  <a:srgbClr val="0F243E"/>
                </a:solidFill>
                <a:latin typeface="Arial"/>
                <a:ea typeface="Arial"/>
                <a:cs typeface="Arial"/>
                <a:sym typeface="Arial"/>
              </a:defRPr>
            </a:lvl3pPr>
            <a:lvl4pPr marL="1828800" marR="0" lvl="3" indent="-330200" algn="l" rtl="0">
              <a:spcBef>
                <a:spcPts val="1000"/>
              </a:spcBef>
              <a:spcAft>
                <a:spcPts val="0"/>
              </a:spcAft>
              <a:buClr>
                <a:srgbClr val="0F243E"/>
              </a:buClr>
              <a:buSzPts val="1600"/>
              <a:buFont typeface="Arial"/>
              <a:buChar char="–"/>
              <a:defRPr sz="1600" b="0" i="0" u="none" strike="noStrike" cap="none">
                <a:solidFill>
                  <a:srgbClr val="0F243E"/>
                </a:solidFill>
                <a:latin typeface="Arial"/>
                <a:ea typeface="Arial"/>
                <a:cs typeface="Arial"/>
                <a:sym typeface="Arial"/>
              </a:defRPr>
            </a:lvl4pPr>
            <a:lvl5pPr marL="2286000" marR="0" lvl="4" indent="-317500" algn="l" rtl="0">
              <a:spcBef>
                <a:spcPts val="1000"/>
              </a:spcBef>
              <a:spcAft>
                <a:spcPts val="0"/>
              </a:spcAft>
              <a:buClr>
                <a:srgbClr val="0F243E"/>
              </a:buClr>
              <a:buSzPts val="1400"/>
              <a:buFont typeface="Arial"/>
              <a:buChar char="»"/>
              <a:defRPr sz="1400" b="0" i="0" u="none" strike="noStrike" cap="none">
                <a:solidFill>
                  <a:srgbClr val="0F243E"/>
                </a:solidFill>
                <a:latin typeface="Arial"/>
                <a:ea typeface="Arial"/>
                <a:cs typeface="Arial"/>
                <a:sym typeface="Arial"/>
              </a:defRPr>
            </a:lvl5pPr>
            <a:lvl6pPr marL="2743200" marR="0" lvl="5" indent="-355600" algn="l" rtl="0">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2144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59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5D96E-8D7E-422E-A2A8-D28C1B4E7B86}" type="datetimeFigureOut">
              <a:rPr lang="en-US" smtClean="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58658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A3118-2D63-46DE-A5FD-62B7769B1823}"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561068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5/18/2021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56620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5/18/2021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7382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34154-F461-49B9-A649-5772D9210BB9}" type="datetimeFigureOut">
              <a:rPr lang="en-US" smtClean="0"/>
              <a:t>5/18/2021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6645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4CA1323-B5E5-4968-904B-943CFA4A926F}"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235870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42EE3-1862-478D-ABFA-CE4447D28533}" type="datetimeFigureOut">
              <a:rPr lang="en-US" smtClean="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1154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5E9B1F-4A78-4DE2-B1E7-52FA32BE5580}" type="datetimeFigureOut">
              <a:rPr lang="en-US" smtClean="0"/>
              <a:t>5/18/2021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431520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www.netc.navy.mil/Commands/Naval-Service-Training-Command/STA-21/"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mpte.navy.deps.mil/sites/nrc/n3/n31/Board%20Schedules/Forms/AllItems.aspx"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mynavyhr.navy.mil/Career-Management/CommunityManagement/Officer/Active-OCM/LDO-CWO"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mailto:Abreail.Leoncio@navy.mil" TargetMode="External"/><Relationship Id="rId2" Type="http://schemas.openxmlformats.org/officeDocument/2006/relationships/hyperlink" Target="mailto:cecilia.mitchell@navy.mil"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med.navy.mil/sites/nmpdc/professional-development/SitePages/Enlisted%20Commissioning%20Programs.aspx" TargetMode="External"/><Relationship Id="rId7" Type="http://schemas.openxmlformats.org/officeDocument/2006/relationships/hyperlink" Target="mailto:julius.c.wiseman1@navy.mil"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hyperlink" Target="mailto:anthony.s.waite2.mil@mail.mil" TargetMode="External"/><Relationship Id="rId11" Type="http://schemas.openxmlformats.org/officeDocument/2006/relationships/image" Target="../media/image15.png"/><Relationship Id="rId5" Type="http://schemas.openxmlformats.org/officeDocument/2006/relationships/hyperlink" Target="https://www.mynavyhr.navy.mil/Portals/55/Messages/NAVADMIN/NAV2020/NAV20263.txt" TargetMode="External"/><Relationship Id="rId10" Type="http://schemas.openxmlformats.org/officeDocument/2006/relationships/image" Target="../media/image14.png"/><Relationship Id="rId4" Type="http://schemas.openxmlformats.org/officeDocument/2006/relationships/hyperlink" Target="https://www.med.navy.mil/sites/nmpdc/professional-development/SiteAssets/SitePages/Medical%20Service%20Corps%20Program%20MSCIPP-PA/MSC%20IPP%20NAVADMIN%20094%2020.pdf" TargetMode="External"/><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navy.com/sites/default/files/2018-03/mof-financial-brochure.pdf" TargetMode="External"/><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hyperlink" Target="mailto:Kleinne.V.Lapid@navy.mil" TargetMode="External"/><Relationship Id="rId5" Type="http://schemas.openxmlformats.org/officeDocument/2006/relationships/hyperlink" Target="mailto:Abreail.Leoncio@navy.mil" TargetMode="External"/><Relationship Id="rId4" Type="http://schemas.openxmlformats.org/officeDocument/2006/relationships/hyperlink" Target="https://www.med.navy.mil/SiteCollectionDocuments/HPSP%20FAQ%20Booklet.pdf" TargetMode="External"/><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www.mynavyhr.navy.mil/References/Messages/"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hyperlink" Target="https://www.mynavyhr.navy.mil/Career-Management/Community-Management/Officer/Program-Authorization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usna.edu/Admissions/Apply/Active-Duty-Service-Applicants.php"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sp>
        <p:nvSpPr>
          <p:cNvPr id="4" name="Rectangle 3"/>
          <p:cNvSpPr/>
          <p:nvPr/>
        </p:nvSpPr>
        <p:spPr>
          <a:xfrm>
            <a:off x="1924743" y="5593980"/>
            <a:ext cx="5082988" cy="723275"/>
          </a:xfrm>
          <a:prstGeom prst="rect">
            <a:avLst/>
          </a:prstGeom>
        </p:spPr>
        <p:txBody>
          <a:bodyPr wrap="square">
            <a:spAutoFit/>
          </a:bodyPr>
          <a:lstStyle/>
          <a:p>
            <a:pPr lvl="0" algn="ctr">
              <a:spcAft>
                <a:spcPts val="600"/>
              </a:spcAft>
            </a:pPr>
            <a:r>
              <a:rPr lang="en-US" b="1" i="1" dirty="0">
                <a:solidFill>
                  <a:srgbClr val="002060"/>
                </a:solidFill>
              </a:rPr>
              <a:t>Originated by LT Darnell “Gov” Harris</a:t>
            </a:r>
          </a:p>
          <a:p>
            <a:pPr lvl="0" algn="ctr">
              <a:spcAft>
                <a:spcPts val="600"/>
              </a:spcAft>
            </a:pPr>
            <a:r>
              <a:rPr lang="en-US" b="1" i="1" dirty="0">
                <a:solidFill>
                  <a:srgbClr val="002060"/>
                </a:solidFill>
              </a:rPr>
              <a:t>Updated and Presented by LT Twyla Arbuckle </a:t>
            </a:r>
          </a:p>
        </p:txBody>
      </p:sp>
      <p:pic>
        <p:nvPicPr>
          <p:cNvPr id="5" name="Picture 4">
            <a:extLst>
              <a:ext uri="{FF2B5EF4-FFF2-40B4-BE49-F238E27FC236}">
                <a16:creationId xmlns:a16="http://schemas.microsoft.com/office/drawing/2014/main" id="{C91F997A-DEB5-4552-93DA-E82BC43CC3B8}"/>
              </a:ext>
            </a:extLst>
          </p:cNvPr>
          <p:cNvPicPr>
            <a:picLocks noChangeAspect="1"/>
          </p:cNvPicPr>
          <p:nvPr/>
        </p:nvPicPr>
        <p:blipFill>
          <a:blip r:embed="rId3"/>
          <a:stretch>
            <a:fillRect/>
          </a:stretch>
        </p:blipFill>
        <p:spPr>
          <a:xfrm>
            <a:off x="1494071" y="691124"/>
            <a:ext cx="6191250" cy="4810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Seaman to Admiral (STA) 21</a:t>
            </a:r>
            <a:endParaRPr/>
          </a:p>
        </p:txBody>
      </p:sp>
      <p:sp>
        <p:nvSpPr>
          <p:cNvPr id="175" name="Google Shape;175;p19"/>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10</a:t>
            </a:fld>
            <a:endParaRPr/>
          </a:p>
        </p:txBody>
      </p:sp>
      <p:pic>
        <p:nvPicPr>
          <p:cNvPr id="1026" name="Picture 2" descr="Navy announces FY 2021 STA-21 selectees">
            <a:extLst>
              <a:ext uri="{FF2B5EF4-FFF2-40B4-BE49-F238E27FC236}">
                <a16:creationId xmlns:a16="http://schemas.microsoft.com/office/drawing/2014/main" id="{4D5D9B3A-FA6B-4AC7-BECD-2DBB45C3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91" y="855662"/>
            <a:ext cx="7568418" cy="5010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STA21 Application</a:t>
            </a:r>
            <a:endParaRPr/>
          </a:p>
        </p:txBody>
      </p:sp>
      <p:sp>
        <p:nvSpPr>
          <p:cNvPr id="183" name="Google Shape;183;p2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
        <p:nvSpPr>
          <p:cNvPr id="184" name="Google Shape;184;p20"/>
          <p:cNvSpPr txBox="1">
            <a:spLocks noGrp="1"/>
          </p:cNvSpPr>
          <p:nvPr>
            <p:ph type="body" idx="1"/>
          </p:nvPr>
        </p:nvSpPr>
        <p:spPr>
          <a:xfrm>
            <a:off x="76200" y="697730"/>
            <a:ext cx="8991600" cy="5928357"/>
          </a:xfrm>
          <a:prstGeom prst="rect">
            <a:avLst/>
          </a:prstGeom>
          <a:noFill/>
          <a:ln>
            <a:noFill/>
          </a:ln>
        </p:spPr>
        <p:txBody>
          <a:bodyPr spcFirstLastPara="1" wrap="square" lIns="91425" tIns="45700" rIns="91425" bIns="45700" anchor="t" anchorCtr="0">
            <a:noAutofit/>
          </a:bodyPr>
          <a:lstStyle/>
          <a:p>
            <a:pPr marL="342900" lvl="0" algn="l" rtl="0">
              <a:lnSpc>
                <a:spcPct val="90000"/>
              </a:lnSpc>
              <a:spcBef>
                <a:spcPts val="0"/>
              </a:spcBef>
              <a:spcAft>
                <a:spcPts val="0"/>
              </a:spcAft>
              <a:buSzPts val="1800"/>
              <a:buFont typeface="Wingdings" panose="05000000000000000000" pitchFamily="2" charset="2"/>
              <a:buChar char="Ø"/>
            </a:pPr>
            <a:r>
              <a:rPr lang="en-US" dirty="0"/>
              <a:t>Applicant’s Responsibility:</a:t>
            </a:r>
            <a:endParaRPr dirty="0"/>
          </a:p>
          <a:p>
            <a:pPr marL="800100" lvl="1" indent="-342900">
              <a:lnSpc>
                <a:spcPct val="90000"/>
              </a:lnSpc>
              <a:spcBef>
                <a:spcPts val="1200"/>
              </a:spcBef>
              <a:buFont typeface="Courier New" panose="02070309020205020404" pitchFamily="49" charset="0"/>
              <a:buChar char="o"/>
            </a:pPr>
            <a:r>
              <a:rPr lang="en-US" dirty="0"/>
              <a:t>Online Application: </a:t>
            </a:r>
            <a:r>
              <a:rPr lang="en-US" dirty="0">
                <a:hlinkClick r:id="rId3"/>
              </a:rPr>
              <a:t>www.netc.navy.mil/Commands/Naval-Service-Training-Command/STA-21/</a:t>
            </a:r>
            <a:r>
              <a:rPr lang="en-US" dirty="0"/>
              <a:t>   </a:t>
            </a:r>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Application cover letter</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Personal statement (check for misspelled and improper grammar)</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err="1"/>
              <a:t>Evals</a:t>
            </a:r>
            <a:r>
              <a:rPr lang="en-US" dirty="0"/>
              <a:t> (last 5)</a:t>
            </a:r>
            <a:endParaRPr dirty="0"/>
          </a:p>
          <a:p>
            <a:pPr marL="800100" lvl="1" indent="-342900">
              <a:lnSpc>
                <a:spcPct val="90000"/>
              </a:lnSpc>
              <a:spcBef>
                <a:spcPts val="1200"/>
              </a:spcBef>
              <a:buFont typeface="Courier New" panose="02070309020205020404" pitchFamily="49" charset="0"/>
              <a:buChar char="o"/>
            </a:pPr>
            <a:r>
              <a:rPr lang="en-US" dirty="0"/>
              <a:t>SAT/ACT </a:t>
            </a:r>
            <a:r>
              <a:rPr lang="en-US" sz="1600" dirty="0">
                <a:solidFill>
                  <a:srgbClr val="FF0000"/>
                </a:solidFill>
              </a:rPr>
              <a:t>Due to COVID-19 pandemic impacting SAT/ACT availability an exception to policy is approved.  If SAT/ACT test is not available, eligibility will require HS GPA within the last 5 years or college cumulative GPA with more than 12 semester hours and a minimum of 2.5 on a 4.0 scale</a:t>
            </a:r>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ASTB (Pilot or NFO only)</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High school transcripts or GED.</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College Transcript(s) – if applicable.  In order to receive credit for an Associates degree, it must be documented on JST or College transcript.</a:t>
            </a:r>
          </a:p>
          <a:p>
            <a:pPr marL="800100" lvl="1" indent="-342900">
              <a:lnSpc>
                <a:spcPct val="90000"/>
              </a:lnSpc>
              <a:spcBef>
                <a:spcPts val="1200"/>
              </a:spcBef>
              <a:buFont typeface="Courier New" panose="02070309020205020404" pitchFamily="49" charset="0"/>
              <a:buChar char="o"/>
            </a:pPr>
            <a:r>
              <a:rPr lang="en-US" dirty="0"/>
              <a:t>Ability to complete a 36-month baccalaureate degree prior to target option</a:t>
            </a:r>
            <a:endParaRPr dirty="0"/>
          </a:p>
          <a:p>
            <a:pPr marL="225425" lvl="0" indent="-111125" algn="l" rtl="0">
              <a:spcBef>
                <a:spcPts val="1000"/>
              </a:spcBef>
              <a:spcAft>
                <a:spcPts val="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dirty="0"/>
              <a:t>STA21 Application Cont.</a:t>
            </a:r>
            <a:endParaRPr dirty="0"/>
          </a:p>
        </p:txBody>
      </p:sp>
      <p:sp>
        <p:nvSpPr>
          <p:cNvPr id="190" name="Google Shape;190;p2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12</a:t>
            </a:fld>
            <a:endParaRPr/>
          </a:p>
        </p:txBody>
      </p:sp>
      <p:sp>
        <p:nvSpPr>
          <p:cNvPr id="191" name="Google Shape;191;p21"/>
          <p:cNvSpPr txBox="1">
            <a:spLocks noGrp="1"/>
          </p:cNvSpPr>
          <p:nvPr>
            <p:ph type="body" idx="1"/>
          </p:nvPr>
        </p:nvSpPr>
        <p:spPr>
          <a:xfrm>
            <a:off x="76200" y="697731"/>
            <a:ext cx="8991600" cy="5852160"/>
          </a:xfrm>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SzPts val="1800"/>
              <a:buFont typeface="Wingdings" panose="05000000000000000000" pitchFamily="2" charset="2"/>
              <a:buChar char="Ø"/>
            </a:pPr>
            <a:r>
              <a:rPr lang="en-US" dirty="0"/>
              <a:t>Applicant’s Responsibility:</a:t>
            </a:r>
            <a:endParaRPr dirty="0"/>
          </a:p>
          <a:p>
            <a:pPr marL="800100" lvl="1" indent="-342900">
              <a:lnSpc>
                <a:spcPct val="90000"/>
              </a:lnSpc>
              <a:spcBef>
                <a:spcPts val="1200"/>
              </a:spcBef>
              <a:buFont typeface="Courier New" panose="02070309020205020404" pitchFamily="49" charset="0"/>
              <a:buChar char="o"/>
            </a:pPr>
            <a:r>
              <a:rPr lang="en-US" dirty="0"/>
              <a:t>Letters of Recommendation from desired community</a:t>
            </a:r>
          </a:p>
          <a:p>
            <a:pPr marL="800100" lvl="1" indent="-342900" algn="l" rtl="0">
              <a:lnSpc>
                <a:spcPct val="90000"/>
              </a:lnSpc>
              <a:spcBef>
                <a:spcPts val="1200"/>
              </a:spcBef>
              <a:spcAft>
                <a:spcPts val="0"/>
              </a:spcAft>
              <a:buSzPts val="1500"/>
              <a:buFont typeface="Courier New" panose="02070309020205020404" pitchFamily="49" charset="0"/>
              <a:buChar char="o"/>
            </a:pPr>
            <a:r>
              <a:rPr lang="en-US" strike="sngStrike" dirty="0"/>
              <a:t>JST (Joint Service Transcript)</a:t>
            </a:r>
            <a:r>
              <a:rPr lang="en-US" dirty="0"/>
              <a:t> </a:t>
            </a:r>
            <a:r>
              <a:rPr lang="en-US" sz="1600" dirty="0">
                <a:solidFill>
                  <a:srgbClr val="FF0000"/>
                </a:solidFill>
              </a:rPr>
              <a:t>no longer required (see FY22 PA)</a:t>
            </a:r>
            <a:endParaRPr sz="1600" strike="sngStrike"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Additional documents (NEC, qualifications, awards, page 4s, etc.).</a:t>
            </a:r>
            <a:endParaRPr dirty="0"/>
          </a:p>
          <a:p>
            <a:pPr marL="800100" lvl="1" indent="-342900">
              <a:lnSpc>
                <a:spcPct val="90000"/>
              </a:lnSpc>
              <a:spcBef>
                <a:spcPts val="1200"/>
              </a:spcBef>
              <a:buFont typeface="Courier New" panose="02070309020205020404" pitchFamily="49" charset="0"/>
              <a:buChar char="o"/>
            </a:pPr>
            <a:r>
              <a:rPr lang="en-US" dirty="0"/>
              <a:t>PFA/PRT results (last 3 cycles printed from PRIMS with event results) </a:t>
            </a:r>
            <a:r>
              <a:rPr lang="en-US" sz="1600" dirty="0">
                <a:solidFill>
                  <a:srgbClr val="FF0000"/>
                </a:solidFill>
              </a:rPr>
              <a:t>Due to the COVID-19 pandemic impacting physical fitness assessment (PFA) testing, an exception to policy is approved.  A Commanding Officer’s statement in the package endorsement is required to ensure the applicant is within height and weight requirements</a:t>
            </a:r>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IP selectees must have a current TS/SCI clearance or provide proof that TS/SCI documentation has been submitted.</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Nuclear personnel only – an approved NAVPERS 1306/7 by OPNAV (N133), and detailer (Pers-403), is required for all Nuclear trained personnel with NEC 335X, 336X, 338X and 339X who are applying for non-nuclear Officer commissioning program.</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strike="sngStrike" dirty="0"/>
              <a:t>Photograph (Nuclear Only)</a:t>
            </a:r>
            <a:r>
              <a:rPr lang="en-US" dirty="0"/>
              <a:t> </a:t>
            </a:r>
            <a:r>
              <a:rPr lang="en-US" sz="1600" dirty="0">
                <a:solidFill>
                  <a:srgbClr val="FF0000"/>
                </a:solidFill>
              </a:rPr>
              <a:t>no longer required (see FY22 PA)</a:t>
            </a:r>
            <a:endParaRPr sz="1600" strike="sngStrike"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Page 13 Statement of Understanding (for option and CORE (if applicable))</a:t>
            </a:r>
            <a:endParaRPr dirty="0"/>
          </a:p>
          <a:p>
            <a:pPr marL="225425" lvl="0" indent="-111125" algn="l" rtl="0">
              <a:spcBef>
                <a:spcPts val="1000"/>
              </a:spcBef>
              <a:spcAft>
                <a:spcPts val="0"/>
              </a:spcAft>
              <a:buSzPts val="1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STA-21 Interview Appraisal Board</a:t>
            </a:r>
            <a:endParaRPr/>
          </a:p>
        </p:txBody>
      </p:sp>
      <p:sp>
        <p:nvSpPr>
          <p:cNvPr id="198" name="Google Shape;198;p2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sp>
        <p:nvSpPr>
          <p:cNvPr id="199" name="Google Shape;199;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algn="l" rtl="0">
              <a:lnSpc>
                <a:spcPct val="90000"/>
              </a:lnSpc>
              <a:spcBef>
                <a:spcPts val="0"/>
              </a:spcBef>
              <a:spcAft>
                <a:spcPts val="0"/>
              </a:spcAft>
              <a:buSzPts val="1800"/>
              <a:buFont typeface="Wingdings" panose="05000000000000000000" pitchFamily="2" charset="2"/>
              <a:buChar char="Ø"/>
            </a:pPr>
            <a:r>
              <a:rPr lang="en-US" dirty="0"/>
              <a:t>Command’s Responsibility:</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CO Endorsement letter with ranking- signed and dated</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CO Recommendation Form</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Interview board appraisal sheets (3) – CO does not submit one</a:t>
            </a:r>
            <a:endParaRPr dirty="0"/>
          </a:p>
          <a:p>
            <a:pPr marL="342900" lvl="0" algn="l" rtl="0">
              <a:lnSpc>
                <a:spcPct val="90000"/>
              </a:lnSpc>
              <a:spcBef>
                <a:spcPts val="1240"/>
              </a:spcBef>
              <a:spcAft>
                <a:spcPts val="0"/>
              </a:spcAft>
              <a:buSzPts val="1800"/>
              <a:buFont typeface="Wingdings" panose="05000000000000000000" pitchFamily="2" charset="2"/>
              <a:buChar char="Ø"/>
            </a:pPr>
            <a:r>
              <a:rPr lang="en-US" dirty="0"/>
              <a:t>Nomination Review Board’s Responsibility:</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Chairperson must be senior to CO</a:t>
            </a:r>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NRB Chairperson Recommendation Form</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Interview board appraisal sheets (3) – NRB Chair does not submit one</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Interview Verification Form – signed and dated by both Commanding Officers</a:t>
            </a:r>
            <a:endParaRPr dirty="0"/>
          </a:p>
          <a:p>
            <a:pPr marL="800100" lvl="1" indent="-342900" algn="l" rtl="0">
              <a:lnSpc>
                <a:spcPct val="90000"/>
              </a:lnSpc>
              <a:spcBef>
                <a:spcPts val="1200"/>
              </a:spcBef>
              <a:spcAft>
                <a:spcPts val="0"/>
              </a:spcAft>
              <a:buSzPts val="1500"/>
              <a:buFont typeface="Courier New" panose="02070309020205020404" pitchFamily="49" charset="0"/>
              <a:buChar char="o"/>
            </a:pPr>
            <a:r>
              <a:rPr lang="en-US" dirty="0"/>
              <a:t>At least one Officer in the desired designator</a:t>
            </a:r>
          </a:p>
          <a:p>
            <a:pPr marL="342900">
              <a:lnSpc>
                <a:spcPct val="90000"/>
              </a:lnSpc>
              <a:spcBef>
                <a:spcPts val="1200"/>
              </a:spcBef>
              <a:buSzPts val="1500"/>
              <a:buFont typeface="Wingdings" panose="05000000000000000000" pitchFamily="2" charset="2"/>
              <a:buChar char="Ø"/>
            </a:pPr>
            <a:r>
              <a:rPr lang="en-US" dirty="0"/>
              <a:t>Appraisal Forms should not be returned to the applicant!</a:t>
            </a:r>
            <a:endParaRPr dirty="0"/>
          </a:p>
          <a:p>
            <a:pPr marL="225425" lvl="0" indent="-111125" algn="l" rtl="0">
              <a:spcBef>
                <a:spcPts val="1000"/>
              </a:spcBef>
              <a:spcAft>
                <a:spcPts val="0"/>
              </a:spcAft>
              <a:buSzPts val="1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Selection Board Emphasis</a:t>
            </a:r>
            <a:endParaRPr/>
          </a:p>
        </p:txBody>
      </p:sp>
      <p:sp>
        <p:nvSpPr>
          <p:cNvPr id="205" name="Google Shape;205;p2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14</a:t>
            </a:fld>
            <a:endParaRPr/>
          </a:p>
        </p:txBody>
      </p:sp>
      <p:sp>
        <p:nvSpPr>
          <p:cNvPr id="206" name="Google Shape;206;p23"/>
          <p:cNvSpPr txBox="1"/>
          <p:nvPr/>
        </p:nvSpPr>
        <p:spPr>
          <a:xfrm>
            <a:off x="76200" y="1096693"/>
            <a:ext cx="4572000" cy="346533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161645"/>
              </a:buClr>
              <a:buSzPts val="1800"/>
              <a:buFont typeface="Wingdings" panose="05000000000000000000" pitchFamily="2" charset="2"/>
              <a:buChar char="Ø"/>
            </a:pPr>
            <a:r>
              <a:rPr lang="en-US" sz="2400" b="1" u="sng" dirty="0">
                <a:solidFill>
                  <a:srgbClr val="0F243E"/>
                </a:solidFill>
                <a:latin typeface="Arial"/>
                <a:ea typeface="Arial"/>
                <a:cs typeface="Arial"/>
                <a:sym typeface="Arial"/>
              </a:rPr>
              <a:t>OFFICER POTENTIAL</a:t>
            </a:r>
            <a:endParaRPr dirty="0"/>
          </a:p>
          <a:p>
            <a:pPr marL="723900" marR="0" lvl="1" indent="-285750" algn="l" rtl="0">
              <a:lnSpc>
                <a:spcPct val="100000"/>
              </a:lnSpc>
              <a:spcBef>
                <a:spcPts val="0"/>
              </a:spcBef>
              <a:spcAft>
                <a:spcPts val="600"/>
              </a:spcAft>
              <a:buClr>
                <a:srgbClr val="161645"/>
              </a:buClr>
              <a:buSzPts val="1800"/>
              <a:buFont typeface="Courier New" panose="02070309020205020404" pitchFamily="49" charset="0"/>
              <a:buChar char="o"/>
            </a:pPr>
            <a:r>
              <a:rPr lang="en-US" sz="1800" b="1" i="0" u="none" strike="noStrike" cap="none" dirty="0">
                <a:solidFill>
                  <a:srgbClr val="0F243E"/>
                </a:solidFill>
                <a:latin typeface="+mj-lt"/>
                <a:ea typeface="Arial"/>
                <a:cs typeface="Arial"/>
                <a:sym typeface="Arial"/>
              </a:rPr>
              <a:t>Fleet performance</a:t>
            </a:r>
            <a:endParaRPr sz="1800" b="1" dirty="0">
              <a:latin typeface="+mj-lt"/>
            </a:endParaRPr>
          </a:p>
          <a:p>
            <a:pPr marL="1171575" marR="0" lvl="2" indent="-285750" algn="l" rtl="0">
              <a:lnSpc>
                <a:spcPct val="115000"/>
              </a:lnSpc>
              <a:spcBef>
                <a:spcPts val="0"/>
              </a:spcBef>
              <a:spcAft>
                <a:spcPts val="600"/>
              </a:spcAft>
              <a:buClr>
                <a:srgbClr val="161645"/>
              </a:buClr>
              <a:buSzPts val="1800"/>
              <a:buFont typeface="Arial" panose="020B0604020202020204" pitchFamily="34" charset="0"/>
              <a:buChar char="•"/>
            </a:pPr>
            <a:r>
              <a:rPr lang="en-US" sz="1800" dirty="0">
                <a:solidFill>
                  <a:srgbClr val="0F243E"/>
                </a:solidFill>
                <a:latin typeface="+mj-lt"/>
              </a:rPr>
              <a:t>CO’s Endorsement</a:t>
            </a:r>
            <a:endParaRPr sz="1800" dirty="0">
              <a:solidFill>
                <a:srgbClr val="0F243E"/>
              </a:solidFill>
              <a:latin typeface="+mj-lt"/>
            </a:endParaRPr>
          </a:p>
          <a:p>
            <a:pPr marL="1171575" marR="0" lvl="2" indent="-285750" algn="l" rtl="0">
              <a:lnSpc>
                <a:spcPct val="115000"/>
              </a:lnSpc>
              <a:spcBef>
                <a:spcPts val="0"/>
              </a:spcBef>
              <a:spcAft>
                <a:spcPts val="600"/>
              </a:spcAft>
              <a:buClr>
                <a:srgbClr val="161645"/>
              </a:buClr>
              <a:buSzPts val="180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Leadership</a:t>
            </a:r>
            <a:endParaRPr sz="1800" dirty="0">
              <a:latin typeface="+mj-lt"/>
            </a:endParaRPr>
          </a:p>
          <a:p>
            <a:pPr marL="1171575" marR="0" lvl="2" indent="-285750" algn="l" rtl="0">
              <a:lnSpc>
                <a:spcPct val="115000"/>
              </a:lnSpc>
              <a:spcBef>
                <a:spcPts val="0"/>
              </a:spcBef>
              <a:spcAft>
                <a:spcPts val="600"/>
              </a:spcAft>
              <a:buClr>
                <a:srgbClr val="161645"/>
              </a:buClr>
              <a:buSzPts val="180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Willingness to assume responsibility</a:t>
            </a:r>
            <a:endParaRPr sz="1800" dirty="0">
              <a:latin typeface="+mj-lt"/>
            </a:endParaRPr>
          </a:p>
          <a:p>
            <a:pPr marL="1171575" marR="0" lvl="2" indent="-285750" algn="l" rtl="0">
              <a:lnSpc>
                <a:spcPct val="115000"/>
              </a:lnSpc>
              <a:spcBef>
                <a:spcPts val="0"/>
              </a:spcBef>
              <a:spcAft>
                <a:spcPts val="600"/>
              </a:spcAft>
              <a:buClr>
                <a:srgbClr val="161645"/>
              </a:buClr>
              <a:buSzPts val="180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Advancement record</a:t>
            </a:r>
            <a:endParaRPr sz="1800" dirty="0">
              <a:latin typeface="+mj-lt"/>
            </a:endParaRPr>
          </a:p>
          <a:p>
            <a:pPr marL="1171575" marR="0" lvl="2" indent="-285750" algn="l" rtl="0">
              <a:lnSpc>
                <a:spcPct val="115000"/>
              </a:lnSpc>
              <a:spcBef>
                <a:spcPts val="0"/>
              </a:spcBef>
              <a:spcAft>
                <a:spcPts val="600"/>
              </a:spcAft>
              <a:buClr>
                <a:srgbClr val="161645"/>
              </a:buClr>
              <a:buSzPts val="180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Officer comments</a:t>
            </a:r>
            <a:endParaRPr sz="1800" dirty="0">
              <a:latin typeface="+mj-lt"/>
            </a:endParaRPr>
          </a:p>
          <a:p>
            <a:pPr marL="1171575" marR="0" lvl="2" indent="-285750" algn="l" rtl="0">
              <a:lnSpc>
                <a:spcPct val="115000"/>
              </a:lnSpc>
              <a:spcBef>
                <a:spcPts val="0"/>
              </a:spcBef>
              <a:spcAft>
                <a:spcPts val="600"/>
              </a:spcAft>
              <a:buClr>
                <a:srgbClr val="161645"/>
              </a:buClr>
              <a:buSzPts val="180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Physical fitness</a:t>
            </a:r>
          </a:p>
          <a:p>
            <a:pPr marL="1171575" marR="0" lvl="2" indent="-285750" algn="l" rtl="0">
              <a:lnSpc>
                <a:spcPct val="115000"/>
              </a:lnSpc>
              <a:spcBef>
                <a:spcPts val="0"/>
              </a:spcBef>
              <a:spcAft>
                <a:spcPts val="600"/>
              </a:spcAft>
              <a:buClr>
                <a:srgbClr val="161645"/>
              </a:buClr>
              <a:buSzPts val="1800"/>
              <a:buFont typeface="Arial" panose="020B0604020202020204" pitchFamily="34" charset="0"/>
              <a:buChar char="•"/>
            </a:pPr>
            <a:r>
              <a:rPr lang="en-US" dirty="0">
                <a:solidFill>
                  <a:srgbClr val="0F243E"/>
                </a:solidFill>
                <a:latin typeface="+mj-lt"/>
                <a:cs typeface="Arial"/>
                <a:sym typeface="Arial"/>
              </a:rPr>
              <a:t>Hardships/Unique experiences that shaped character</a:t>
            </a:r>
            <a:endParaRPr sz="1800" dirty="0">
              <a:latin typeface="+mj-lt"/>
            </a:endParaRPr>
          </a:p>
        </p:txBody>
      </p:sp>
      <p:sp>
        <p:nvSpPr>
          <p:cNvPr id="207" name="Google Shape;207;p23"/>
          <p:cNvSpPr txBox="1"/>
          <p:nvPr/>
        </p:nvSpPr>
        <p:spPr>
          <a:xfrm>
            <a:off x="4402138" y="1096693"/>
            <a:ext cx="4665662" cy="41513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161645"/>
              </a:buClr>
              <a:buSzPts val="1800"/>
              <a:buFont typeface="Wingdings" panose="05000000000000000000" pitchFamily="2" charset="2"/>
              <a:buChar char="Ø"/>
            </a:pPr>
            <a:r>
              <a:rPr lang="en-US" sz="2800" b="1" u="sng" dirty="0">
                <a:solidFill>
                  <a:srgbClr val="0F243E"/>
                </a:solidFill>
                <a:latin typeface="Calibri"/>
                <a:ea typeface="Calibri"/>
                <a:cs typeface="Calibri"/>
                <a:sym typeface="Calibri"/>
              </a:rPr>
              <a:t>ACADEMIC POTENTIAL</a:t>
            </a:r>
            <a:endParaRPr sz="2000" dirty="0"/>
          </a:p>
          <a:p>
            <a:pPr marL="742950" marR="0" lvl="1" indent="-304800" algn="l" rtl="0">
              <a:lnSpc>
                <a:spcPct val="115000"/>
              </a:lnSpc>
              <a:spcBef>
                <a:spcPts val="0"/>
              </a:spcBef>
              <a:spcAft>
                <a:spcPts val="600"/>
              </a:spcAft>
              <a:buClr>
                <a:srgbClr val="161645"/>
              </a:buClr>
              <a:buSzPts val="1800"/>
              <a:buFont typeface="Courier New" panose="02070309020205020404" pitchFamily="49" charset="0"/>
              <a:buChar char="o"/>
            </a:pPr>
            <a:r>
              <a:rPr lang="en-US" sz="1800" i="0" u="none" strike="noStrike" cap="none" dirty="0">
                <a:solidFill>
                  <a:srgbClr val="0F243E"/>
                </a:solidFill>
              </a:rPr>
              <a:t>High School Transcript</a:t>
            </a:r>
            <a:endParaRPr sz="1800" dirty="0"/>
          </a:p>
          <a:p>
            <a:pPr marL="742950" marR="0" lvl="1" indent="-304800" algn="l" rtl="0">
              <a:lnSpc>
                <a:spcPct val="115000"/>
              </a:lnSpc>
              <a:spcBef>
                <a:spcPts val="0"/>
              </a:spcBef>
              <a:spcAft>
                <a:spcPts val="600"/>
              </a:spcAft>
              <a:buClr>
                <a:srgbClr val="161645"/>
              </a:buClr>
              <a:buSzPts val="1800"/>
              <a:buFont typeface="Courier New" panose="02070309020205020404" pitchFamily="49" charset="0"/>
              <a:buChar char="o"/>
            </a:pPr>
            <a:r>
              <a:rPr lang="en-US" sz="1800" i="0" u="none" strike="noStrike" cap="none" dirty="0">
                <a:solidFill>
                  <a:srgbClr val="0F243E"/>
                </a:solidFill>
              </a:rPr>
              <a:t>College Transcript</a:t>
            </a:r>
            <a:endParaRPr sz="1800" dirty="0"/>
          </a:p>
          <a:p>
            <a:pPr marL="742950" marR="0" lvl="1" indent="-304800" algn="l" rtl="0">
              <a:lnSpc>
                <a:spcPct val="115000"/>
              </a:lnSpc>
              <a:spcBef>
                <a:spcPts val="0"/>
              </a:spcBef>
              <a:spcAft>
                <a:spcPts val="600"/>
              </a:spcAft>
              <a:buClr>
                <a:srgbClr val="161645"/>
              </a:buClr>
              <a:buSzPts val="1800"/>
              <a:buFont typeface="Courier New" panose="02070309020205020404" pitchFamily="49" charset="0"/>
              <a:buChar char="o"/>
            </a:pPr>
            <a:r>
              <a:rPr lang="en-US" sz="1800" i="0" u="none" strike="noStrike" cap="none" dirty="0">
                <a:solidFill>
                  <a:srgbClr val="0F243E"/>
                </a:solidFill>
              </a:rPr>
              <a:t>SAT/ACT Scores</a:t>
            </a:r>
            <a:endParaRPr sz="1800" dirty="0"/>
          </a:p>
        </p:txBody>
      </p:sp>
      <p:sp>
        <p:nvSpPr>
          <p:cNvPr id="2" name="TextBox 1">
            <a:extLst>
              <a:ext uri="{FF2B5EF4-FFF2-40B4-BE49-F238E27FC236}">
                <a16:creationId xmlns:a16="http://schemas.microsoft.com/office/drawing/2014/main" id="{4665573A-17E5-46E3-A37D-EB103EF407B4}"/>
              </a:ext>
            </a:extLst>
          </p:cNvPr>
          <p:cNvSpPr txBox="1"/>
          <p:nvPr/>
        </p:nvSpPr>
        <p:spPr>
          <a:xfrm>
            <a:off x="390098" y="5657671"/>
            <a:ext cx="8516203" cy="1200329"/>
          </a:xfrm>
          <a:prstGeom prst="rect">
            <a:avLst/>
          </a:prstGeom>
          <a:noFill/>
        </p:spPr>
        <p:txBody>
          <a:bodyPr wrap="square" rtlCol="0">
            <a:spAutoFit/>
          </a:bodyPr>
          <a:lstStyle/>
          <a:p>
            <a:r>
              <a:rPr lang="en-US" dirty="0"/>
              <a:t>*Nuclear SWO/Sub Target option for NEC N1XX/N2XX holders</a:t>
            </a:r>
          </a:p>
          <a:p>
            <a:r>
              <a:rPr lang="en-US" dirty="0"/>
              <a:t>	-Must be able to start first day of class prior to commencing their 8</a:t>
            </a:r>
            <a:r>
              <a:rPr lang="en-US" baseline="30000" dirty="0"/>
              <a:t>th</a:t>
            </a:r>
            <a:r>
              <a:rPr lang="en-US" dirty="0"/>
              <a:t> year of service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4"/>
          <p:cNvPicPr preferRelativeResize="0"/>
          <p:nvPr/>
        </p:nvPicPr>
        <p:blipFill rotWithShape="1">
          <a:blip r:embed="rId3">
            <a:alphaModFix/>
          </a:blip>
          <a:srcRect l="4033" t="5282" r="48608" b="37609"/>
          <a:stretch/>
        </p:blipFill>
        <p:spPr>
          <a:xfrm>
            <a:off x="6658746" y="2627050"/>
            <a:ext cx="2338040" cy="2819400"/>
          </a:xfrm>
          <a:prstGeom prst="rect">
            <a:avLst/>
          </a:prstGeom>
          <a:noFill/>
          <a:ln>
            <a:noFill/>
          </a:ln>
        </p:spPr>
      </p:pic>
      <p:sp>
        <p:nvSpPr>
          <p:cNvPr id="213" name="Google Shape;213;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dirty="0"/>
              <a:t>Post Selection</a:t>
            </a:r>
            <a:endParaRPr dirty="0"/>
          </a:p>
        </p:txBody>
      </p:sp>
      <p:sp>
        <p:nvSpPr>
          <p:cNvPr id="214" name="Google Shape;214;p2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15</a:t>
            </a:fld>
            <a:endParaRPr/>
          </a:p>
        </p:txBody>
      </p:sp>
      <p:sp>
        <p:nvSpPr>
          <p:cNvPr id="215" name="Google Shape;215;p24"/>
          <p:cNvSpPr txBox="1">
            <a:spLocks noGrp="1"/>
          </p:cNvSpPr>
          <p:nvPr>
            <p:ph type="body" idx="1"/>
          </p:nvPr>
        </p:nvSpPr>
        <p:spPr>
          <a:xfrm>
            <a:off x="76200" y="930775"/>
            <a:ext cx="8991600" cy="5774700"/>
          </a:xfrm>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SzPts val="1800"/>
              <a:buFont typeface="Wingdings" panose="05000000000000000000" pitchFamily="2" charset="2"/>
              <a:buChar char="Ø"/>
            </a:pPr>
            <a:r>
              <a:rPr lang="en-US" sz="2000" dirty="0">
                <a:latin typeface="+mj-lt"/>
              </a:rPr>
              <a:t>Officer Candidate-- NROTC Mentor</a:t>
            </a:r>
            <a:endParaRPr sz="2000" dirty="0">
              <a:latin typeface="+mj-lt"/>
            </a:endParaRPr>
          </a:p>
          <a:p>
            <a:pPr marL="342900" lvl="0" algn="l" rtl="0">
              <a:spcBef>
                <a:spcPts val="1000"/>
              </a:spcBef>
              <a:spcAft>
                <a:spcPts val="0"/>
              </a:spcAft>
              <a:buSzPts val="1800"/>
              <a:buFont typeface="Wingdings" panose="05000000000000000000" pitchFamily="2" charset="2"/>
              <a:buChar char="Ø"/>
            </a:pPr>
            <a:r>
              <a:rPr lang="en-US" sz="2000" dirty="0">
                <a:latin typeface="+mj-lt"/>
              </a:rPr>
              <a:t>Naval Science Institute (NSI) OTC Newport (8 weeks)</a:t>
            </a:r>
            <a:endParaRPr sz="2000" dirty="0">
              <a:latin typeface="+mj-lt"/>
            </a:endParaRPr>
          </a:p>
          <a:p>
            <a:pPr marL="914400" lvl="1" indent="-457200" algn="l" rtl="0">
              <a:lnSpc>
                <a:spcPct val="90000"/>
              </a:lnSpc>
              <a:spcBef>
                <a:spcPts val="1000"/>
              </a:spcBef>
              <a:spcAft>
                <a:spcPts val="0"/>
              </a:spcAft>
              <a:buSzPts val="1500"/>
              <a:buFont typeface="Courier New" panose="02070309020205020404" pitchFamily="49" charset="0"/>
              <a:buChar char="o"/>
            </a:pPr>
            <a:r>
              <a:rPr lang="en-US" sz="1800" dirty="0">
                <a:latin typeface="+mj-lt"/>
              </a:rPr>
              <a:t>Introduction, Sea Power and Maritime Affairs </a:t>
            </a:r>
            <a:endParaRPr sz="1800" dirty="0">
              <a:latin typeface="+mj-lt"/>
            </a:endParaRPr>
          </a:p>
          <a:p>
            <a:pPr marL="914400" lvl="1" indent="-457200" algn="l" rtl="0">
              <a:lnSpc>
                <a:spcPct val="90000"/>
              </a:lnSpc>
              <a:spcBef>
                <a:spcPts val="1000"/>
              </a:spcBef>
              <a:spcAft>
                <a:spcPts val="0"/>
              </a:spcAft>
              <a:buSzPts val="1500"/>
              <a:buFont typeface="Courier New" panose="02070309020205020404" pitchFamily="49" charset="0"/>
              <a:buChar char="o"/>
            </a:pPr>
            <a:r>
              <a:rPr lang="en-US" sz="1800" dirty="0">
                <a:latin typeface="+mj-lt"/>
              </a:rPr>
              <a:t>Naval Sea Systems I and II (Engineering and Weapons)</a:t>
            </a:r>
            <a:endParaRPr sz="1800" dirty="0">
              <a:latin typeface="+mj-lt"/>
            </a:endParaRPr>
          </a:p>
          <a:p>
            <a:pPr marL="914400" lvl="1" indent="-457200" algn="l" rtl="0">
              <a:lnSpc>
                <a:spcPct val="90000"/>
              </a:lnSpc>
              <a:spcBef>
                <a:spcPts val="1000"/>
              </a:spcBef>
              <a:spcAft>
                <a:spcPts val="0"/>
              </a:spcAft>
              <a:buSzPts val="1500"/>
              <a:buFont typeface="Courier New" panose="02070309020205020404" pitchFamily="49" charset="0"/>
              <a:buChar char="o"/>
            </a:pPr>
            <a:r>
              <a:rPr lang="en-US" sz="1800" dirty="0">
                <a:latin typeface="+mj-lt"/>
              </a:rPr>
              <a:t>Navigation and Naval Operations</a:t>
            </a:r>
            <a:endParaRPr sz="1800" dirty="0">
              <a:latin typeface="+mj-lt"/>
            </a:endParaRPr>
          </a:p>
          <a:p>
            <a:pPr marL="342900" lvl="0" algn="l" rtl="0">
              <a:spcBef>
                <a:spcPts val="1000"/>
              </a:spcBef>
              <a:spcAft>
                <a:spcPts val="0"/>
              </a:spcAft>
              <a:buSzPts val="1800"/>
              <a:buFont typeface="Wingdings" panose="05000000000000000000" pitchFamily="2" charset="2"/>
              <a:buChar char="Ø"/>
            </a:pPr>
            <a:r>
              <a:rPr lang="en-US" sz="2000" dirty="0">
                <a:latin typeface="+mj-lt"/>
              </a:rPr>
              <a:t>Full-Time Undergraduate Status!</a:t>
            </a:r>
            <a:endParaRPr sz="2000" dirty="0">
              <a:latin typeface="+mj-lt"/>
            </a:endParaRPr>
          </a:p>
          <a:p>
            <a:pPr marL="742950" lvl="1" indent="-285750" algn="l" rtl="0">
              <a:spcBef>
                <a:spcPts val="1000"/>
              </a:spcBef>
              <a:spcAft>
                <a:spcPts val="0"/>
              </a:spcAft>
              <a:buSzPts val="1500"/>
              <a:buFont typeface="Courier New" panose="02070309020205020404" pitchFamily="49" charset="0"/>
              <a:buChar char="o"/>
            </a:pPr>
            <a:r>
              <a:rPr lang="en-US" sz="1800" dirty="0">
                <a:latin typeface="+mj-lt"/>
              </a:rPr>
              <a:t>   Drill alongside NROTC </a:t>
            </a:r>
            <a:endParaRPr sz="1800" dirty="0">
              <a:latin typeface="+mj-lt"/>
            </a:endParaRPr>
          </a:p>
          <a:p>
            <a:pPr marL="742950" lvl="1" indent="-285750" algn="l" rtl="0">
              <a:spcBef>
                <a:spcPts val="1000"/>
              </a:spcBef>
              <a:spcAft>
                <a:spcPts val="0"/>
              </a:spcAft>
              <a:buSzPts val="1500"/>
              <a:buFont typeface="Courier New" panose="02070309020205020404" pitchFamily="49" charset="0"/>
              <a:buChar char="o"/>
            </a:pPr>
            <a:r>
              <a:rPr lang="en-US" sz="1800" dirty="0">
                <a:latin typeface="+mj-lt"/>
              </a:rPr>
              <a:t>   Calculus I and II</a:t>
            </a:r>
            <a:endParaRPr sz="1800" dirty="0">
              <a:latin typeface="+mj-lt"/>
            </a:endParaRPr>
          </a:p>
          <a:p>
            <a:pPr marL="742950" lvl="1" indent="-285750" algn="l" rtl="0">
              <a:spcBef>
                <a:spcPts val="1000"/>
              </a:spcBef>
              <a:spcAft>
                <a:spcPts val="0"/>
              </a:spcAft>
              <a:buSzPts val="1500"/>
              <a:buFont typeface="Courier New" panose="02070309020205020404" pitchFamily="49" charset="0"/>
              <a:buChar char="o"/>
            </a:pPr>
            <a:r>
              <a:rPr lang="en-US" sz="1800" dirty="0">
                <a:latin typeface="+mj-lt"/>
              </a:rPr>
              <a:t>   Calculus based Physics I and II</a:t>
            </a:r>
            <a:endParaRPr sz="1800" dirty="0">
              <a:latin typeface="+mj-lt"/>
            </a:endParaRPr>
          </a:p>
          <a:p>
            <a:pPr marL="742950" lvl="1" indent="-285750" algn="l" rtl="0">
              <a:spcBef>
                <a:spcPts val="1000"/>
              </a:spcBef>
              <a:spcAft>
                <a:spcPts val="0"/>
              </a:spcAft>
              <a:buSzPts val="1500"/>
              <a:buFont typeface="Courier New" panose="02070309020205020404" pitchFamily="49" charset="0"/>
              <a:buChar char="o"/>
            </a:pPr>
            <a:r>
              <a:rPr lang="en-US" sz="1800" dirty="0">
                <a:latin typeface="+mj-lt"/>
              </a:rPr>
              <a:t>   Maintain 2.5 GPA</a:t>
            </a:r>
            <a:endParaRPr sz="1800" dirty="0">
              <a:latin typeface="+mj-lt"/>
            </a:endParaRPr>
          </a:p>
          <a:p>
            <a:pPr lvl="0" algn="l" rtl="0">
              <a:spcBef>
                <a:spcPts val="1000"/>
              </a:spcBef>
              <a:spcAft>
                <a:spcPts val="0"/>
              </a:spcAft>
              <a:buSzPts val="1800"/>
              <a:buFont typeface="Wingdings" panose="05000000000000000000" pitchFamily="2" charset="2"/>
              <a:buChar char="Ø"/>
            </a:pPr>
            <a:r>
              <a:rPr lang="en-US" sz="2000" dirty="0">
                <a:latin typeface="+mj-lt"/>
              </a:rPr>
              <a:t>Of 339 apps, 318 were board eligible, 55 FY-21 Selected</a:t>
            </a:r>
          </a:p>
          <a:p>
            <a:pPr marL="225425" lvl="0" indent="-111125" algn="l" rtl="0">
              <a:spcBef>
                <a:spcPts val="1000"/>
              </a:spcBef>
              <a:spcAft>
                <a:spcPts val="0"/>
              </a:spcAft>
              <a:buSzPts val="1800"/>
              <a:buNone/>
            </a:pPr>
            <a:r>
              <a:rPr lang="en-US" sz="2000" dirty="0">
                <a:latin typeface="+mj-lt"/>
              </a:rPr>
              <a:t>*FY-22 Non-Qualifier: Not meeting authorized ETP criteria SAT/ACT and PFA</a:t>
            </a:r>
          </a:p>
          <a:p>
            <a:pPr marL="225425" lvl="0" indent="-111125" algn="l" rtl="0">
              <a:spcBef>
                <a:spcPts val="1000"/>
              </a:spcBef>
              <a:spcAft>
                <a:spcPts val="0"/>
              </a:spcAft>
              <a:buSzPts val="1800"/>
              <a:buNone/>
            </a:pPr>
            <a:r>
              <a:rPr lang="en-US" sz="1800" dirty="0">
                <a:solidFill>
                  <a:srgbClr val="FF0000"/>
                </a:solidFill>
                <a:latin typeface="+mj-lt"/>
              </a:rPr>
              <a:t>*Time does not count towards officer retirement but it does count for pay purposes.</a:t>
            </a:r>
            <a:endParaRPr sz="1800" dirty="0">
              <a:solidFill>
                <a:srgbClr val="FF0000"/>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dirty="0"/>
              <a:t>STA21 Reference and Contact</a:t>
            </a:r>
            <a:endParaRPr dirty="0"/>
          </a:p>
        </p:txBody>
      </p:sp>
      <p:sp>
        <p:nvSpPr>
          <p:cNvPr id="221" name="Google Shape;221;p2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16</a:t>
            </a:fld>
            <a:endParaRPr/>
          </a:p>
        </p:txBody>
      </p:sp>
      <p:sp>
        <p:nvSpPr>
          <p:cNvPr id="222" name="Google Shape;222;p25"/>
          <p:cNvSpPr txBox="1">
            <a:spLocks noGrp="1"/>
          </p:cNvSpPr>
          <p:nvPr>
            <p:ph type="body" idx="1"/>
          </p:nvPr>
        </p:nvSpPr>
        <p:spPr>
          <a:xfrm>
            <a:off x="76200" y="1005840"/>
            <a:ext cx="8991600" cy="5699760"/>
          </a:xfrm>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SzPts val="1800"/>
              <a:buFont typeface="Wingdings" panose="05000000000000000000" pitchFamily="2" charset="2"/>
              <a:buChar char="Ø"/>
            </a:pPr>
            <a:r>
              <a:rPr lang="en-US" dirty="0">
                <a:latin typeface="+mj-lt"/>
              </a:rPr>
              <a:t>Reference</a:t>
            </a:r>
            <a:endParaRPr dirty="0">
              <a:latin typeface="+mj-lt"/>
            </a:endParaRPr>
          </a:p>
          <a:p>
            <a:pPr marL="742950" lvl="1" indent="-285750">
              <a:spcBef>
                <a:spcPts val="1200"/>
              </a:spcBef>
              <a:buSzPts val="1200"/>
              <a:buFont typeface="Courier New" panose="02070309020205020404" pitchFamily="49" charset="0"/>
              <a:buChar char="o"/>
            </a:pPr>
            <a:r>
              <a:rPr lang="en-US" sz="1600" dirty="0">
                <a:latin typeface="+mj-lt"/>
              </a:rPr>
              <a:t>NAVADMIN 094/21: </a:t>
            </a:r>
            <a:r>
              <a:rPr lang="en-US" altLang="en-US" sz="1600" dirty="0">
                <a:latin typeface="+mj-lt"/>
              </a:rPr>
              <a:t>FY-21 SEAMAN TO ADMIRAL-21 PROGRAM ANNOUNCEMENT</a:t>
            </a:r>
            <a:r>
              <a:rPr lang="en-US" altLang="en-US" sz="1200" dirty="0">
                <a:latin typeface="+mj-lt"/>
              </a:rPr>
              <a:t> </a:t>
            </a:r>
            <a:endParaRPr lang="en-US" sz="1600" dirty="0">
              <a:latin typeface="+mj-lt"/>
            </a:endParaRPr>
          </a:p>
          <a:p>
            <a:pPr marL="742950" lvl="1" indent="-285750">
              <a:spcBef>
                <a:spcPts val="1200"/>
              </a:spcBef>
              <a:buSzPts val="1200"/>
              <a:buFont typeface="Courier New" panose="02070309020205020404" pitchFamily="49" charset="0"/>
              <a:buChar char="o"/>
            </a:pPr>
            <a:r>
              <a:rPr lang="en-US" sz="1600" dirty="0">
                <a:latin typeface="+mj-lt"/>
              </a:rPr>
              <a:t>OPNAV 1420.1B Enlisted to Officer Commissioning Programs Application Admin Manual</a:t>
            </a:r>
            <a:endParaRPr dirty="0">
              <a:latin typeface="+mj-lt"/>
            </a:endParaRPr>
          </a:p>
          <a:p>
            <a:pPr marL="742950" lvl="1" indent="-285750" algn="l" rtl="0">
              <a:spcBef>
                <a:spcPts val="1200"/>
              </a:spcBef>
              <a:spcAft>
                <a:spcPts val="0"/>
              </a:spcAft>
              <a:buSzPts val="1200"/>
              <a:buFont typeface="Courier New" panose="02070309020205020404" pitchFamily="49" charset="0"/>
              <a:buChar char="o"/>
            </a:pPr>
            <a:r>
              <a:rPr lang="en-US" sz="1600" dirty="0">
                <a:latin typeface="+mj-lt"/>
              </a:rPr>
              <a:t>Program Authorization (PA) for each community which can be found on the STA-21 website or on </a:t>
            </a:r>
            <a:r>
              <a:rPr lang="en-US" sz="1600" dirty="0" err="1">
                <a:latin typeface="+mj-lt"/>
              </a:rPr>
              <a:t>MyNavy</a:t>
            </a:r>
            <a:r>
              <a:rPr lang="en-US" sz="1600" dirty="0">
                <a:latin typeface="+mj-lt"/>
              </a:rPr>
              <a:t> HR (career management&gt;career counseling&gt;commissioning pro)</a:t>
            </a:r>
            <a:endParaRPr dirty="0">
              <a:latin typeface="+mj-lt"/>
            </a:endParaRPr>
          </a:p>
          <a:p>
            <a:pPr marL="742950" lvl="1" indent="-285750">
              <a:spcBef>
                <a:spcPts val="1200"/>
              </a:spcBef>
              <a:buSzPts val="1200"/>
              <a:buFont typeface="Courier New" panose="02070309020205020404" pitchFamily="49" charset="0"/>
              <a:buChar char="o"/>
            </a:pPr>
            <a:r>
              <a:rPr lang="en-US" u="sng" cap="small" dirty="0">
                <a:solidFill>
                  <a:schemeClr val="hlink"/>
                </a:solidFill>
                <a:latin typeface="+mj-lt"/>
              </a:rPr>
              <a:t>www.netc.navy.mil/Commands/Naval-Service-Training-Command/STA-21/ </a:t>
            </a:r>
          </a:p>
          <a:p>
            <a:pPr marL="762000" lvl="1" indent="-285750" algn="l" rtl="0">
              <a:spcBef>
                <a:spcPts val="1200"/>
              </a:spcBef>
              <a:spcAft>
                <a:spcPts val="0"/>
              </a:spcAft>
              <a:buSzPts val="1200"/>
              <a:buFont typeface="Courier New" panose="02070309020205020404" pitchFamily="49" charset="0"/>
              <a:buChar char="o"/>
            </a:pPr>
            <a:r>
              <a:rPr lang="en-US" sz="1800" dirty="0">
                <a:latin typeface="+mj-lt"/>
              </a:rPr>
              <a:t>Facebook:  Search, “Future Mustang Mentorship” or “Seaman To Admiral-21”</a:t>
            </a:r>
            <a:endParaRPr sz="1600" cap="small" dirty="0">
              <a:latin typeface="+mj-lt"/>
            </a:endParaRPr>
          </a:p>
          <a:p>
            <a:pPr marL="225425" lvl="0" indent="-225425" algn="l" rtl="0">
              <a:spcBef>
                <a:spcPts val="1000"/>
              </a:spcBef>
              <a:spcAft>
                <a:spcPts val="0"/>
              </a:spcAft>
              <a:buSzPts val="1800"/>
              <a:buChar char="▪"/>
            </a:pPr>
            <a:endParaRPr lang="en-US" dirty="0">
              <a:latin typeface="+mj-lt"/>
            </a:endParaRPr>
          </a:p>
          <a:p>
            <a:pPr marL="342900" lvl="0" algn="l" rtl="0">
              <a:spcBef>
                <a:spcPts val="1000"/>
              </a:spcBef>
              <a:spcAft>
                <a:spcPts val="0"/>
              </a:spcAft>
              <a:buSzPts val="1800"/>
              <a:buFont typeface="Wingdings" panose="05000000000000000000" pitchFamily="2" charset="2"/>
              <a:buChar char="Ø"/>
            </a:pPr>
            <a:r>
              <a:rPr lang="en-US" dirty="0">
                <a:latin typeface="+mj-lt"/>
              </a:rPr>
              <a:t>Contact</a:t>
            </a:r>
            <a:endParaRPr dirty="0">
              <a:latin typeface="+mj-lt"/>
            </a:endParaRPr>
          </a:p>
          <a:p>
            <a:pPr marL="742950" lvl="1" indent="-285750" algn="l" rtl="0">
              <a:lnSpc>
                <a:spcPct val="90000"/>
              </a:lnSpc>
              <a:spcBef>
                <a:spcPts val="1160"/>
              </a:spcBef>
              <a:spcAft>
                <a:spcPts val="0"/>
              </a:spcAft>
              <a:buSzPts val="1200"/>
              <a:buFont typeface="Courier New" panose="02070309020205020404" pitchFamily="49" charset="0"/>
              <a:buChar char="o"/>
            </a:pPr>
            <a:r>
              <a:rPr lang="en-US" sz="1600" dirty="0">
                <a:latin typeface="+mj-lt"/>
              </a:rPr>
              <a:t>Commercial: (847) 688-4607 </a:t>
            </a:r>
            <a:r>
              <a:rPr lang="en-US" sz="1600" dirty="0" err="1">
                <a:latin typeface="+mj-lt"/>
              </a:rPr>
              <a:t>ext</a:t>
            </a:r>
            <a:r>
              <a:rPr lang="en-US" sz="1600" dirty="0">
                <a:latin typeface="+mj-lt"/>
              </a:rPr>
              <a:t> 124 DSN 792</a:t>
            </a:r>
            <a:endParaRPr dirty="0">
              <a:latin typeface="+mj-lt"/>
            </a:endParaRPr>
          </a:p>
          <a:p>
            <a:pPr marL="742950" lvl="1" indent="-285750" algn="l" rtl="0">
              <a:lnSpc>
                <a:spcPct val="90000"/>
              </a:lnSpc>
              <a:spcBef>
                <a:spcPts val="1160"/>
              </a:spcBef>
              <a:spcAft>
                <a:spcPts val="0"/>
              </a:spcAft>
              <a:buSzPts val="1200"/>
              <a:buFont typeface="Courier New" panose="02070309020205020404" pitchFamily="49" charset="0"/>
              <a:buChar char="o"/>
            </a:pPr>
            <a:r>
              <a:rPr lang="en-US" sz="1600" dirty="0">
                <a:latin typeface="+mj-lt"/>
              </a:rPr>
              <a:t>Fax:  (850) 452-2486 or DSN 459-2486</a:t>
            </a:r>
            <a:endParaRPr dirty="0">
              <a:latin typeface="+mj-lt"/>
            </a:endParaRPr>
          </a:p>
          <a:p>
            <a:pPr marL="742950" lvl="1" indent="-285750" algn="l" rtl="0">
              <a:lnSpc>
                <a:spcPct val="90000"/>
              </a:lnSpc>
              <a:spcBef>
                <a:spcPts val="1160"/>
              </a:spcBef>
              <a:spcAft>
                <a:spcPts val="0"/>
              </a:spcAft>
              <a:buSzPts val="1200"/>
              <a:buFont typeface="Courier New" panose="02070309020205020404" pitchFamily="49" charset="0"/>
              <a:buChar char="o"/>
            </a:pPr>
            <a:r>
              <a:rPr lang="en-US" sz="1600" dirty="0">
                <a:latin typeface="+mj-lt"/>
              </a:rPr>
              <a:t>Email:  PNSC_STA21@navy.mil</a:t>
            </a:r>
            <a:endParaRPr dirty="0">
              <a:latin typeface="+mj-lt"/>
            </a:endParaRPr>
          </a:p>
          <a:p>
            <a:pPr marL="742950" lvl="1" indent="-285750">
              <a:lnSpc>
                <a:spcPct val="90000"/>
              </a:lnSpc>
              <a:spcBef>
                <a:spcPts val="1160"/>
              </a:spcBef>
              <a:buSzPts val="1200"/>
              <a:buFont typeface="Courier New" panose="02070309020205020404" pitchFamily="49" charset="0"/>
              <a:buChar char="o"/>
            </a:pPr>
            <a:r>
              <a:rPr lang="en-US" sz="1600" dirty="0">
                <a:latin typeface="+mj-lt"/>
              </a:rPr>
              <a:t>Website:  www.netc.navy.mil/Commands/Naval-Service-Training-Command/STA-21/ </a:t>
            </a:r>
          </a:p>
          <a:p>
            <a:pPr marL="457200" lvl="1" indent="0" algn="l" rtl="0">
              <a:spcBef>
                <a:spcPts val="1000"/>
              </a:spcBef>
              <a:spcAft>
                <a:spcPts val="0"/>
              </a:spcAft>
              <a:buSzPts val="15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Officer Candidate School (OCS)</a:t>
            </a:r>
            <a:endParaRPr/>
          </a:p>
        </p:txBody>
      </p:sp>
      <p:sp>
        <p:nvSpPr>
          <p:cNvPr id="228" name="Google Shape;228;p2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pic>
        <p:nvPicPr>
          <p:cNvPr id="3076" name="Picture 4">
            <a:extLst>
              <a:ext uri="{FF2B5EF4-FFF2-40B4-BE49-F238E27FC236}">
                <a16:creationId xmlns:a16="http://schemas.microsoft.com/office/drawing/2014/main" id="{27A50D5F-2D4C-4CDF-9276-1261AE95B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325" y="810650"/>
            <a:ext cx="6047350" cy="604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Training &amp; Requirements</a:t>
            </a:r>
            <a:endParaRPr/>
          </a:p>
        </p:txBody>
      </p:sp>
      <p:sp>
        <p:nvSpPr>
          <p:cNvPr id="235" name="Google Shape;235;p2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18</a:t>
            </a:fld>
            <a:endParaRPr/>
          </a:p>
        </p:txBody>
      </p:sp>
      <p:sp>
        <p:nvSpPr>
          <p:cNvPr id="236" name="Google Shape;236;p27"/>
          <p:cNvSpPr txBox="1">
            <a:spLocks noGrp="1"/>
          </p:cNvSpPr>
          <p:nvPr>
            <p:ph type="body" idx="1"/>
          </p:nvPr>
        </p:nvSpPr>
        <p:spPr>
          <a:xfrm>
            <a:off x="76200" y="1005850"/>
            <a:ext cx="7939800" cy="5471100"/>
          </a:xfrm>
          <a:prstGeom prst="rect">
            <a:avLst/>
          </a:prstGeom>
          <a:noFill/>
          <a:ln>
            <a:noFill/>
          </a:ln>
        </p:spPr>
        <p:txBody>
          <a:bodyPr spcFirstLastPara="1" wrap="square" lIns="91425" tIns="45700" rIns="91425" bIns="45700" anchor="t" anchorCtr="0">
            <a:noAutofit/>
          </a:bodyPr>
          <a:lstStyle/>
          <a:p>
            <a:pPr marL="342900" lvl="0" algn="l" rtl="0">
              <a:spcBef>
                <a:spcPts val="1000"/>
              </a:spcBef>
              <a:spcAft>
                <a:spcPts val="0"/>
              </a:spcAft>
              <a:buSzPts val="1800"/>
              <a:buFont typeface="Wingdings" panose="05000000000000000000" pitchFamily="2" charset="2"/>
              <a:buChar char="Ø"/>
            </a:pPr>
            <a:r>
              <a:rPr lang="en-US" dirty="0">
                <a:latin typeface="+mj-lt"/>
              </a:rPr>
              <a:t>Requirements</a:t>
            </a:r>
            <a:endParaRPr dirty="0">
              <a:latin typeface="+mj-lt"/>
            </a:endParaRPr>
          </a:p>
          <a:p>
            <a:pPr marL="723900" lvl="1" indent="-285750" algn="l" rtl="0">
              <a:spcBef>
                <a:spcPts val="0"/>
              </a:spcBef>
              <a:spcAft>
                <a:spcPts val="0"/>
              </a:spcAft>
              <a:buSzPts val="1800"/>
              <a:buFont typeface="Courier New" panose="02070309020205020404" pitchFamily="49" charset="0"/>
              <a:buChar char="o"/>
            </a:pPr>
            <a:r>
              <a:rPr lang="en-US" sz="1800" dirty="0">
                <a:latin typeface="+mj-lt"/>
              </a:rPr>
              <a:t>Officer </a:t>
            </a:r>
            <a:r>
              <a:rPr lang="en-US" sz="1800" dirty="0" err="1">
                <a:latin typeface="+mj-lt"/>
              </a:rPr>
              <a:t>Apptitude</a:t>
            </a:r>
            <a:r>
              <a:rPr lang="en-US" sz="1800" dirty="0">
                <a:latin typeface="+mj-lt"/>
              </a:rPr>
              <a:t> Test</a:t>
            </a:r>
            <a:endParaRPr sz="1800" dirty="0">
              <a:latin typeface="+mj-lt"/>
            </a:endParaRPr>
          </a:p>
          <a:p>
            <a:pPr marL="723900" lvl="1" indent="-285750" algn="l" rtl="0">
              <a:spcBef>
                <a:spcPts val="0"/>
              </a:spcBef>
              <a:spcAft>
                <a:spcPts val="0"/>
              </a:spcAft>
              <a:buSzPts val="1800"/>
              <a:buFont typeface="Courier New" panose="02070309020205020404" pitchFamily="49" charset="0"/>
              <a:buChar char="o"/>
            </a:pPr>
            <a:r>
              <a:rPr lang="en-US" sz="1800" dirty="0">
                <a:latin typeface="+mj-lt"/>
              </a:rPr>
              <a:t>See Program Authorizations for age </a:t>
            </a:r>
            <a:r>
              <a:rPr lang="en-US" sz="1800" dirty="0" err="1">
                <a:latin typeface="+mj-lt"/>
              </a:rPr>
              <a:t>reqs</a:t>
            </a:r>
            <a:endParaRPr sz="1800" dirty="0">
              <a:latin typeface="+mj-lt"/>
            </a:endParaRPr>
          </a:p>
          <a:p>
            <a:pPr marL="723900" lvl="1" indent="-285750" algn="l" rtl="0">
              <a:spcBef>
                <a:spcPts val="0"/>
              </a:spcBef>
              <a:spcAft>
                <a:spcPts val="0"/>
              </a:spcAft>
              <a:buSzPts val="1800"/>
              <a:buFont typeface="Courier New" panose="02070309020205020404" pitchFamily="49" charset="0"/>
              <a:buChar char="o"/>
            </a:pPr>
            <a:r>
              <a:rPr lang="en-US" sz="1800" dirty="0">
                <a:latin typeface="+mj-lt"/>
              </a:rPr>
              <a:t>PT: Min of Sat Med</a:t>
            </a:r>
            <a:endParaRPr sz="1800" dirty="0">
              <a:latin typeface="+mj-lt"/>
            </a:endParaRPr>
          </a:p>
          <a:p>
            <a:pPr marL="688975" lvl="0" indent="0" algn="l" rtl="0">
              <a:spcBef>
                <a:spcPts val="0"/>
              </a:spcBef>
              <a:spcAft>
                <a:spcPts val="0"/>
              </a:spcAft>
              <a:buNone/>
            </a:pPr>
            <a:endParaRPr sz="1800" dirty="0">
              <a:latin typeface="+mj-lt"/>
            </a:endParaRPr>
          </a:p>
          <a:p>
            <a:pPr marL="342900" lvl="0" algn="l" rtl="0">
              <a:spcBef>
                <a:spcPts val="0"/>
              </a:spcBef>
              <a:spcAft>
                <a:spcPts val="0"/>
              </a:spcAft>
              <a:buSzPts val="1800"/>
              <a:buFont typeface="Wingdings" panose="05000000000000000000" pitchFamily="2" charset="2"/>
              <a:buChar char="Ø"/>
            </a:pPr>
            <a:r>
              <a:rPr lang="en-US" dirty="0">
                <a:latin typeface="+mj-lt"/>
              </a:rPr>
              <a:t>12 Weeks</a:t>
            </a:r>
            <a:endParaRPr dirty="0">
              <a:latin typeface="+mj-lt"/>
            </a:endParaRPr>
          </a:p>
          <a:p>
            <a:pPr marL="723900" lvl="1" indent="-285750" algn="l" rtl="0">
              <a:lnSpc>
                <a:spcPct val="115000"/>
              </a:lnSpc>
              <a:spcBef>
                <a:spcPts val="0"/>
              </a:spcBef>
              <a:spcAft>
                <a:spcPts val="0"/>
              </a:spcAft>
              <a:buSzPts val="1800"/>
              <a:buFont typeface="Courier New" panose="02070309020205020404" pitchFamily="49" charset="0"/>
              <a:buChar char="o"/>
            </a:pPr>
            <a:r>
              <a:rPr lang="en-US" sz="1800" dirty="0">
                <a:latin typeface="+mj-lt"/>
              </a:rPr>
              <a:t>Heavy PT</a:t>
            </a:r>
            <a:endParaRPr sz="1800" dirty="0">
              <a:latin typeface="+mj-lt"/>
            </a:endParaRPr>
          </a:p>
          <a:p>
            <a:pPr marL="723900" lvl="1" indent="-285750" algn="l" rtl="0">
              <a:lnSpc>
                <a:spcPct val="115000"/>
              </a:lnSpc>
              <a:spcBef>
                <a:spcPts val="0"/>
              </a:spcBef>
              <a:spcAft>
                <a:spcPts val="0"/>
              </a:spcAft>
              <a:buSzPts val="1800"/>
              <a:buFont typeface="Courier New" panose="02070309020205020404" pitchFamily="49" charset="0"/>
              <a:buChar char="o"/>
            </a:pPr>
            <a:r>
              <a:rPr lang="en-US" sz="1800" dirty="0">
                <a:latin typeface="+mj-lt"/>
              </a:rPr>
              <a:t>Heavy Drill</a:t>
            </a:r>
            <a:endParaRPr sz="1800" dirty="0">
              <a:latin typeface="+mj-lt"/>
            </a:endParaRPr>
          </a:p>
          <a:p>
            <a:pPr marL="723900" lvl="1" indent="-285750" algn="l" rtl="0">
              <a:lnSpc>
                <a:spcPct val="115000"/>
              </a:lnSpc>
              <a:spcBef>
                <a:spcPts val="0"/>
              </a:spcBef>
              <a:spcAft>
                <a:spcPts val="0"/>
              </a:spcAft>
              <a:buSzPts val="1800"/>
              <a:buFont typeface="Courier New" panose="02070309020205020404" pitchFamily="49" charset="0"/>
              <a:buChar char="o"/>
            </a:pPr>
            <a:r>
              <a:rPr lang="en-US" sz="1800" dirty="0">
                <a:latin typeface="+mj-lt"/>
              </a:rPr>
              <a:t>Room, locker, personnel inspections</a:t>
            </a:r>
            <a:endParaRPr sz="1800" dirty="0">
              <a:latin typeface="+mj-lt"/>
            </a:endParaRPr>
          </a:p>
          <a:p>
            <a:pPr marL="723900" lvl="1" indent="-285750" algn="l" rtl="0">
              <a:lnSpc>
                <a:spcPct val="115000"/>
              </a:lnSpc>
              <a:spcBef>
                <a:spcPts val="0"/>
              </a:spcBef>
              <a:spcAft>
                <a:spcPts val="0"/>
              </a:spcAft>
              <a:buSzPts val="1800"/>
              <a:buFont typeface="Courier New" panose="02070309020205020404" pitchFamily="49" charset="0"/>
              <a:buChar char="o"/>
            </a:pPr>
            <a:r>
              <a:rPr lang="en-US" sz="1800" dirty="0">
                <a:latin typeface="+mj-lt"/>
              </a:rPr>
              <a:t>Heavy Memorization</a:t>
            </a:r>
            <a:endParaRPr sz="1800" dirty="0">
              <a:latin typeface="+mj-lt"/>
            </a:endParaRPr>
          </a:p>
          <a:p>
            <a:pPr marL="688975" lvl="0" indent="0" algn="l" rtl="0">
              <a:lnSpc>
                <a:spcPct val="115000"/>
              </a:lnSpc>
              <a:spcBef>
                <a:spcPts val="0"/>
              </a:spcBef>
              <a:spcAft>
                <a:spcPts val="0"/>
              </a:spcAft>
              <a:buNone/>
            </a:pPr>
            <a:endParaRPr sz="1800" dirty="0">
              <a:latin typeface="+mj-lt"/>
            </a:endParaRPr>
          </a:p>
          <a:p>
            <a:pPr marL="342900" lvl="0" algn="l" rtl="0">
              <a:spcBef>
                <a:spcPts val="0"/>
              </a:spcBef>
              <a:spcAft>
                <a:spcPts val="0"/>
              </a:spcAft>
              <a:buSzPts val="1800"/>
              <a:buFont typeface="Wingdings" panose="05000000000000000000" pitchFamily="2" charset="2"/>
              <a:buChar char="Ø"/>
            </a:pPr>
            <a:r>
              <a:rPr lang="en-US" dirty="0">
                <a:latin typeface="+mj-lt"/>
              </a:rPr>
              <a:t>Academic Subject Areas</a:t>
            </a:r>
            <a:endParaRPr dirty="0">
              <a:latin typeface="+mj-lt"/>
            </a:endParaRPr>
          </a:p>
          <a:p>
            <a:pPr marL="723900" lvl="1" indent="-285750" algn="l" rtl="0">
              <a:spcBef>
                <a:spcPts val="1000"/>
              </a:spcBef>
              <a:spcAft>
                <a:spcPts val="0"/>
              </a:spcAft>
              <a:buSzPts val="1800"/>
              <a:buFont typeface="Courier New" panose="02070309020205020404" pitchFamily="49" charset="0"/>
              <a:buChar char="o"/>
            </a:pPr>
            <a:r>
              <a:rPr lang="en-US" sz="1800" dirty="0">
                <a:latin typeface="+mj-lt"/>
              </a:rPr>
              <a:t>Programs and Policies, Sea Power, Engineering and Weapons, Damage Control, Naval Orientation and Seamanship, Leadership, Naval Orientation and Warfare, Navigation, Military Law</a:t>
            </a:r>
            <a:endParaRPr sz="1800" dirty="0">
              <a:latin typeface="+mj-lt"/>
            </a:endParaRPr>
          </a:p>
          <a:p>
            <a:pPr marL="225425" marR="0" lvl="0" indent="0" algn="l" rtl="0">
              <a:lnSpc>
                <a:spcPct val="100000"/>
              </a:lnSpc>
              <a:spcBef>
                <a:spcPts val="1000"/>
              </a:spcBef>
              <a:spcAft>
                <a:spcPts val="0"/>
              </a:spcAft>
              <a:buNone/>
            </a:pPr>
            <a:endParaRPr dirty="0"/>
          </a:p>
        </p:txBody>
      </p:sp>
      <p:graphicFrame>
        <p:nvGraphicFramePr>
          <p:cNvPr id="237" name="Google Shape;237;p27"/>
          <p:cNvGraphicFramePr/>
          <p:nvPr>
            <p:extLst>
              <p:ext uri="{D42A27DB-BD31-4B8C-83A1-F6EECF244321}">
                <p14:modId xmlns:p14="http://schemas.microsoft.com/office/powerpoint/2010/main" val="4229445906"/>
              </p:ext>
            </p:extLst>
          </p:nvPr>
        </p:nvGraphicFramePr>
        <p:xfrm>
          <a:off x="4764900" y="2248875"/>
          <a:ext cx="4197650" cy="2025875"/>
        </p:xfrm>
        <a:graphic>
          <a:graphicData uri="http://schemas.openxmlformats.org/drawingml/2006/table">
            <a:tbl>
              <a:tblPr firstRow="1" bandRow="1">
                <a:noFill/>
                <a:tableStyleId>{2285B0E7-4809-4766-8C04-E3619F8CAF63}</a:tableStyleId>
              </a:tblPr>
              <a:tblGrid>
                <a:gridCol w="2098825">
                  <a:extLst>
                    <a:ext uri="{9D8B030D-6E8A-4147-A177-3AD203B41FA5}">
                      <a16:colId xmlns:a16="http://schemas.microsoft.com/office/drawing/2014/main" val="20000"/>
                    </a:ext>
                  </a:extLst>
                </a:gridCol>
                <a:gridCol w="2098825">
                  <a:extLst>
                    <a:ext uri="{9D8B030D-6E8A-4147-A177-3AD203B41FA5}">
                      <a16:colId xmlns:a16="http://schemas.microsoft.com/office/drawing/2014/main" val="20001"/>
                    </a:ext>
                  </a:extLst>
                </a:gridCol>
              </a:tblGrid>
              <a:tr h="2025875">
                <a:tc>
                  <a:txBody>
                    <a:bodyPr/>
                    <a:lstStyle/>
                    <a:p>
                      <a:pPr marL="225425" marR="0" lvl="0" indent="-225425" algn="l" rtl="0">
                        <a:lnSpc>
                          <a:spcPct val="100000"/>
                        </a:lnSpc>
                        <a:spcBef>
                          <a:spcPts val="0"/>
                        </a:spcBef>
                        <a:spcAft>
                          <a:spcPts val="0"/>
                        </a:spcAft>
                        <a:buClr>
                          <a:srgbClr val="161645"/>
                        </a:buClr>
                        <a:buSzPts val="1200"/>
                        <a:buFont typeface="Noto Sans Symbols"/>
                        <a:buChar char="▪"/>
                      </a:pPr>
                      <a:r>
                        <a:rPr lang="en-US" sz="1600" b="1">
                          <a:solidFill>
                            <a:schemeClr val="bg1"/>
                          </a:solidFill>
                          <a:latin typeface="Arial"/>
                          <a:ea typeface="Arial"/>
                          <a:cs typeface="Arial"/>
                          <a:sym typeface="Arial"/>
                        </a:rPr>
                        <a:t>Male Standards by age:</a:t>
                      </a:r>
                      <a:endParaRPr sz="1600" b="1">
                        <a:solidFill>
                          <a:schemeClr val="bg1"/>
                        </a:solidFill>
                        <a:latin typeface="Arial"/>
                        <a:ea typeface="Arial"/>
                        <a:cs typeface="Arial"/>
                        <a:sym typeface="Arial"/>
                      </a:endParaRPr>
                    </a:p>
                    <a:p>
                      <a:pPr marL="457200" marR="0" lvl="0" indent="0" algn="l" rtl="0">
                        <a:lnSpc>
                          <a:spcPct val="100000"/>
                        </a:lnSpc>
                        <a:spcBef>
                          <a:spcPts val="0"/>
                        </a:spcBef>
                        <a:spcAft>
                          <a:spcPts val="0"/>
                        </a:spcAft>
                        <a:buNone/>
                      </a:pPr>
                      <a:br>
                        <a:rPr lang="en-US" sz="1600" b="1">
                          <a:solidFill>
                            <a:schemeClr val="bg1"/>
                          </a:solidFill>
                          <a:latin typeface="Arial"/>
                          <a:ea typeface="Arial"/>
                          <a:cs typeface="Arial"/>
                          <a:sym typeface="Arial"/>
                        </a:rPr>
                      </a:br>
                      <a:r>
                        <a:rPr lang="en-US" sz="1600" b="1">
                          <a:solidFill>
                            <a:schemeClr val="bg1"/>
                          </a:solidFill>
                          <a:latin typeface="Arial"/>
                          <a:ea typeface="Arial"/>
                          <a:cs typeface="Arial"/>
                          <a:sym typeface="Arial"/>
                        </a:rPr>
                        <a:t>18-21: 22%</a:t>
                      </a:r>
                      <a:br>
                        <a:rPr lang="en-US" sz="1600" b="1">
                          <a:solidFill>
                            <a:schemeClr val="bg1"/>
                          </a:solidFill>
                          <a:latin typeface="Arial"/>
                          <a:ea typeface="Arial"/>
                          <a:cs typeface="Arial"/>
                          <a:sym typeface="Arial"/>
                        </a:rPr>
                      </a:br>
                      <a:r>
                        <a:rPr lang="en-US" sz="1600" b="1">
                          <a:solidFill>
                            <a:schemeClr val="bg1"/>
                          </a:solidFill>
                          <a:latin typeface="Arial"/>
                          <a:ea typeface="Arial"/>
                          <a:cs typeface="Arial"/>
                          <a:sym typeface="Arial"/>
                        </a:rPr>
                        <a:t>22-29: 23%</a:t>
                      </a:r>
                      <a:br>
                        <a:rPr lang="en-US" sz="1600" b="1">
                          <a:solidFill>
                            <a:schemeClr val="bg1"/>
                          </a:solidFill>
                          <a:latin typeface="Arial"/>
                          <a:ea typeface="Arial"/>
                          <a:cs typeface="Arial"/>
                          <a:sym typeface="Arial"/>
                        </a:rPr>
                      </a:br>
                      <a:r>
                        <a:rPr lang="en-US" sz="1600" b="1">
                          <a:solidFill>
                            <a:schemeClr val="bg1"/>
                          </a:solidFill>
                          <a:latin typeface="Arial"/>
                          <a:ea typeface="Arial"/>
                          <a:cs typeface="Arial"/>
                          <a:sym typeface="Arial"/>
                        </a:rPr>
                        <a:t>30-39: 24%</a:t>
                      </a:r>
                      <a:br>
                        <a:rPr lang="en-US" sz="1600" b="1">
                          <a:solidFill>
                            <a:schemeClr val="bg1"/>
                          </a:solidFill>
                          <a:latin typeface="Arial"/>
                          <a:ea typeface="Arial"/>
                          <a:cs typeface="Arial"/>
                          <a:sym typeface="Arial"/>
                        </a:rPr>
                      </a:br>
                      <a:r>
                        <a:rPr lang="en-US" sz="1600" b="1">
                          <a:solidFill>
                            <a:schemeClr val="bg1"/>
                          </a:solidFill>
                          <a:latin typeface="Arial"/>
                          <a:ea typeface="Arial"/>
                          <a:cs typeface="Arial"/>
                          <a:sym typeface="Arial"/>
                        </a:rPr>
                        <a:t>40+: 26</a:t>
                      </a:r>
                      <a:r>
                        <a:rPr lang="en-US" sz="1600">
                          <a:solidFill>
                            <a:schemeClr val="bg1"/>
                          </a:solidFill>
                          <a:latin typeface="Arial"/>
                          <a:ea typeface="Arial"/>
                          <a:cs typeface="Arial"/>
                          <a:sym typeface="Arial"/>
                        </a:rPr>
                        <a:t>%</a:t>
                      </a:r>
                      <a:endParaRPr sz="1600" b="1">
                        <a:solidFill>
                          <a:schemeClr val="bg1"/>
                        </a:solidFill>
                        <a:latin typeface="Arial"/>
                        <a:ea typeface="Arial"/>
                        <a:cs typeface="Arial"/>
                        <a:sym typeface="Arial"/>
                      </a:endParaRPr>
                    </a:p>
                  </a:txBody>
                  <a:tcPr marL="91450" marR="91450" marT="45725" marB="45725"/>
                </a:tc>
                <a:tc>
                  <a:txBody>
                    <a:bodyPr/>
                    <a:lstStyle/>
                    <a:p>
                      <a:pPr marL="225425" marR="0" lvl="0" indent="-225425" algn="l" rtl="0">
                        <a:lnSpc>
                          <a:spcPct val="100000"/>
                        </a:lnSpc>
                        <a:spcBef>
                          <a:spcPts val="0"/>
                        </a:spcBef>
                        <a:spcAft>
                          <a:spcPts val="0"/>
                        </a:spcAft>
                        <a:buClr>
                          <a:srgbClr val="161645"/>
                        </a:buClr>
                        <a:buSzPts val="1200"/>
                        <a:buFont typeface="Noto Sans Symbols"/>
                        <a:buChar char="▪"/>
                      </a:pPr>
                      <a:r>
                        <a:rPr lang="en-US" sz="1600" b="1" dirty="0">
                          <a:solidFill>
                            <a:schemeClr val="bg1"/>
                          </a:solidFill>
                          <a:latin typeface="Arial"/>
                          <a:ea typeface="Arial"/>
                          <a:cs typeface="Arial"/>
                          <a:sym typeface="Arial"/>
                        </a:rPr>
                        <a:t>Female Standards by age:</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18-21: 33%</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22-29: 34%</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30-39: 35%</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40+ 36%</a:t>
                      </a:r>
                      <a:endParaRPr sz="1600" b="1" dirty="0">
                        <a:solidFill>
                          <a:schemeClr val="bg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Application</a:t>
            </a:r>
            <a:endParaRPr/>
          </a:p>
        </p:txBody>
      </p:sp>
      <p:sp>
        <p:nvSpPr>
          <p:cNvPr id="243" name="Google Shape;243;p2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19</a:t>
            </a:fld>
            <a:endParaRPr/>
          </a:p>
        </p:txBody>
      </p:sp>
      <p:pic>
        <p:nvPicPr>
          <p:cNvPr id="244" name="Google Shape;244;p28"/>
          <p:cNvPicPr preferRelativeResize="0">
            <a:picLocks noGrp="1"/>
          </p:cNvPicPr>
          <p:nvPr>
            <p:ph type="body" idx="1"/>
          </p:nvPr>
        </p:nvPicPr>
        <p:blipFill rotWithShape="1">
          <a:blip r:embed="rId3">
            <a:alphaModFix/>
          </a:blip>
          <a:srcRect t="11769" r="16100"/>
          <a:stretch/>
        </p:blipFill>
        <p:spPr>
          <a:xfrm>
            <a:off x="67024" y="893762"/>
            <a:ext cx="9035400" cy="507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Agenda</a:t>
            </a:r>
            <a:endParaRPr dirty="0"/>
          </a:p>
        </p:txBody>
      </p:sp>
      <p:sp>
        <p:nvSpPr>
          <p:cNvPr id="107" name="Google Shape;107;p10"/>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108" name="Google Shape;108;p10"/>
          <p:cNvSpPr txBox="1"/>
          <p:nvPr/>
        </p:nvSpPr>
        <p:spPr>
          <a:xfrm>
            <a:off x="727125" y="736300"/>
            <a:ext cx="7405200" cy="5740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800" dirty="0"/>
              <a:t>Welcome!</a:t>
            </a:r>
            <a:endParaRPr sz="1800" dirty="0"/>
          </a:p>
          <a:p>
            <a:pPr marL="457200" lvl="0" indent="-342900" algn="l" rtl="0">
              <a:spcBef>
                <a:spcPts val="0"/>
              </a:spcBef>
              <a:spcAft>
                <a:spcPts val="0"/>
              </a:spcAft>
              <a:buSzPts val="1800"/>
              <a:buChar char="➢"/>
            </a:pPr>
            <a:r>
              <a:rPr lang="en-US" dirty="0"/>
              <a:t>Introductions &amp; NNOA Mission</a:t>
            </a:r>
            <a:endParaRPr sz="1800" dirty="0"/>
          </a:p>
          <a:p>
            <a:pPr marL="1371600" lvl="0" indent="0" algn="l" rtl="0">
              <a:spcBef>
                <a:spcPts val="0"/>
              </a:spcBef>
              <a:spcAft>
                <a:spcPts val="0"/>
              </a:spcAft>
              <a:buNone/>
            </a:pPr>
            <a:endParaRPr dirty="0"/>
          </a:p>
          <a:p>
            <a:pPr marL="457200" lvl="0" indent="-342900" algn="l" rtl="0">
              <a:spcBef>
                <a:spcPts val="0"/>
              </a:spcBef>
              <a:spcAft>
                <a:spcPts val="0"/>
              </a:spcAft>
              <a:buSzPts val="1800"/>
              <a:buChar char="➢"/>
            </a:pPr>
            <a:r>
              <a:rPr lang="en-US" sz="1800" dirty="0"/>
              <a:t>General Program Comparisons</a:t>
            </a:r>
            <a:endParaRPr sz="1800" dirty="0"/>
          </a:p>
          <a:p>
            <a:pPr marL="914400" lvl="1" indent="-317500" algn="l" rtl="0">
              <a:spcBef>
                <a:spcPts val="0"/>
              </a:spcBef>
              <a:spcAft>
                <a:spcPts val="0"/>
              </a:spcAft>
              <a:buSzPts val="1400"/>
              <a:buChar char="○"/>
            </a:pPr>
            <a:r>
              <a:rPr lang="en-US" dirty="0"/>
              <a:t>Naval Academy</a:t>
            </a:r>
            <a:endParaRPr dirty="0"/>
          </a:p>
          <a:p>
            <a:pPr marL="914400" lvl="1" indent="-317500" algn="l" rtl="0">
              <a:spcBef>
                <a:spcPts val="0"/>
              </a:spcBef>
              <a:spcAft>
                <a:spcPts val="0"/>
              </a:spcAft>
              <a:buSzPts val="1400"/>
              <a:buChar char="○"/>
            </a:pPr>
            <a:r>
              <a:rPr lang="en-US" dirty="0"/>
              <a:t>Seaman To Admiral-21</a:t>
            </a:r>
            <a:endParaRPr dirty="0"/>
          </a:p>
          <a:p>
            <a:pPr marL="914400" lvl="1" indent="-317500" algn="l" rtl="0">
              <a:spcBef>
                <a:spcPts val="0"/>
              </a:spcBef>
              <a:spcAft>
                <a:spcPts val="0"/>
              </a:spcAft>
              <a:buSzPts val="1400"/>
              <a:buChar char="○"/>
            </a:pPr>
            <a:r>
              <a:rPr lang="en-US" dirty="0"/>
              <a:t>Officer Candidate School</a:t>
            </a:r>
            <a:endParaRPr dirty="0"/>
          </a:p>
          <a:p>
            <a:pPr marL="914400" lvl="1" indent="-317500" algn="l" rtl="0">
              <a:spcBef>
                <a:spcPts val="0"/>
              </a:spcBef>
              <a:spcAft>
                <a:spcPts val="0"/>
              </a:spcAft>
              <a:buSzPts val="1400"/>
              <a:buChar char="○"/>
            </a:pPr>
            <a:r>
              <a:rPr lang="en-US" dirty="0"/>
              <a:t>Limited Duty Officer/Chief Warrant Officer</a:t>
            </a:r>
            <a:endParaRPr dirty="0"/>
          </a:p>
          <a:p>
            <a:pPr marL="914400" lvl="1" indent="-317500">
              <a:buSzPts val="1400"/>
              <a:buFontTx/>
              <a:buChar char="○"/>
            </a:pPr>
            <a:r>
              <a:rPr lang="en-US" b="1" dirty="0">
                <a:solidFill>
                  <a:srgbClr val="00B050"/>
                </a:solidFill>
              </a:rPr>
              <a:t>NEW! </a:t>
            </a:r>
            <a:r>
              <a:rPr lang="en-US" dirty="0"/>
              <a:t>Aerial Vehicle Operator Warrant PA</a:t>
            </a:r>
          </a:p>
          <a:p>
            <a:pPr marL="914400" lvl="1" indent="-317500" algn="l" rtl="0">
              <a:spcBef>
                <a:spcPts val="0"/>
              </a:spcBef>
              <a:spcAft>
                <a:spcPts val="0"/>
              </a:spcAft>
              <a:buSzPts val="1400"/>
              <a:buChar char="○"/>
            </a:pPr>
            <a:r>
              <a:rPr lang="en-US" dirty="0"/>
              <a:t>Other Direct Commission Paths</a:t>
            </a:r>
            <a:endParaRPr dirty="0"/>
          </a:p>
          <a:p>
            <a:pPr marL="914400" lvl="0" indent="0" algn="l" rtl="0">
              <a:spcBef>
                <a:spcPts val="0"/>
              </a:spcBef>
              <a:spcAft>
                <a:spcPts val="0"/>
              </a:spcAft>
              <a:buNone/>
            </a:pPr>
            <a:endParaRPr dirty="0"/>
          </a:p>
          <a:p>
            <a:pPr marL="457200" lvl="0" indent="-342900" algn="l" rtl="0">
              <a:spcBef>
                <a:spcPts val="0"/>
              </a:spcBef>
              <a:spcAft>
                <a:spcPts val="0"/>
              </a:spcAft>
              <a:buSzPts val="1800"/>
              <a:buChar char="➢"/>
            </a:pPr>
            <a:r>
              <a:rPr lang="en-US" sz="1800" dirty="0"/>
              <a:t>Medical Program Comparisons</a:t>
            </a:r>
            <a:endParaRPr sz="1800" dirty="0"/>
          </a:p>
          <a:p>
            <a:pPr marL="914400" lvl="1" indent="-317500" algn="l" rtl="0">
              <a:spcBef>
                <a:spcPts val="0"/>
              </a:spcBef>
              <a:spcAft>
                <a:spcPts val="0"/>
              </a:spcAft>
              <a:buSzPts val="1400"/>
              <a:buChar char="○"/>
            </a:pPr>
            <a:r>
              <a:rPr lang="en-US" dirty="0"/>
              <a:t>Medical Enlisted Commissioned Program</a:t>
            </a:r>
            <a:endParaRPr dirty="0"/>
          </a:p>
          <a:p>
            <a:pPr marL="914400" lvl="1" indent="-317500" algn="l" rtl="0">
              <a:spcBef>
                <a:spcPts val="0"/>
              </a:spcBef>
              <a:spcAft>
                <a:spcPts val="0"/>
              </a:spcAft>
              <a:buSzPts val="1400"/>
              <a:buChar char="○"/>
            </a:pPr>
            <a:r>
              <a:rPr lang="en-US" dirty="0"/>
              <a:t>Medical Service Corps-In-Service Procurement Program</a:t>
            </a:r>
            <a:endParaRPr dirty="0"/>
          </a:p>
          <a:p>
            <a:pPr marL="914400" lvl="1" indent="-317500" algn="l" rtl="0">
              <a:spcBef>
                <a:spcPts val="0"/>
              </a:spcBef>
              <a:spcAft>
                <a:spcPts val="0"/>
              </a:spcAft>
              <a:buSzPts val="1400"/>
              <a:buChar char="○"/>
            </a:pPr>
            <a:r>
              <a:rPr lang="en-US" dirty="0"/>
              <a:t>Nurse Candidate Program</a:t>
            </a:r>
            <a:endParaRPr dirty="0"/>
          </a:p>
          <a:p>
            <a:pPr marL="914400" lvl="1" indent="-317500" algn="l" rtl="0">
              <a:spcBef>
                <a:spcPts val="0"/>
              </a:spcBef>
              <a:spcAft>
                <a:spcPts val="0"/>
              </a:spcAft>
              <a:buSzPts val="1400"/>
              <a:buChar char="○"/>
            </a:pPr>
            <a:r>
              <a:rPr lang="en-US" dirty="0"/>
              <a:t>Health Service Collegiate Program</a:t>
            </a:r>
            <a:endParaRPr dirty="0"/>
          </a:p>
          <a:p>
            <a:pPr marL="914400" lvl="1" indent="-317500" algn="l" rtl="0">
              <a:spcBef>
                <a:spcPts val="0"/>
              </a:spcBef>
              <a:spcAft>
                <a:spcPts val="0"/>
              </a:spcAft>
              <a:buSzPts val="1400"/>
              <a:buChar char="○"/>
            </a:pPr>
            <a:r>
              <a:rPr lang="en-US" dirty="0"/>
              <a:t>Health Profession Scholarship Program</a:t>
            </a:r>
            <a:endParaRPr dirty="0"/>
          </a:p>
          <a:p>
            <a:pPr marL="0" lvl="0" indent="0" algn="l" rtl="0">
              <a:spcBef>
                <a:spcPts val="0"/>
              </a:spcBef>
              <a:spcAft>
                <a:spcPts val="0"/>
              </a:spcAft>
              <a:buNone/>
            </a:pPr>
            <a:endParaRPr sz="1800" dirty="0"/>
          </a:p>
          <a:p>
            <a:pPr marL="457200" lvl="0" indent="-342900" algn="l" rtl="0">
              <a:spcBef>
                <a:spcPts val="0"/>
              </a:spcBef>
              <a:spcAft>
                <a:spcPts val="0"/>
              </a:spcAft>
              <a:buClr>
                <a:schemeClr val="dk1"/>
              </a:buClr>
              <a:buSzPts val="1800"/>
              <a:buChar char="➢"/>
            </a:pPr>
            <a:r>
              <a:rPr lang="en-US" sz="1800" dirty="0">
                <a:solidFill>
                  <a:schemeClr val="dk1"/>
                </a:solidFill>
              </a:rPr>
              <a:t>Summary for Gaining a Commission</a:t>
            </a:r>
            <a:endParaRPr sz="1800" dirty="0">
              <a:solidFill>
                <a:schemeClr val="dk1"/>
              </a:solidFill>
            </a:endParaRPr>
          </a:p>
          <a:p>
            <a:pPr marL="457200" lvl="0" indent="-342900" algn="l" rtl="0">
              <a:spcBef>
                <a:spcPts val="0"/>
              </a:spcBef>
              <a:spcAft>
                <a:spcPts val="0"/>
              </a:spcAft>
              <a:buClr>
                <a:schemeClr val="dk1"/>
              </a:buClr>
              <a:buSzPts val="1800"/>
              <a:buChar char="➢"/>
            </a:pPr>
            <a:r>
              <a:rPr lang="en-US" sz="1800" dirty="0">
                <a:solidFill>
                  <a:schemeClr val="dk1"/>
                </a:solidFill>
              </a:rPr>
              <a:t>Senior Advisor’s Advice on Senior Letters of Recommendations</a:t>
            </a:r>
          </a:p>
          <a:p>
            <a:pPr marL="457200" lvl="0" indent="-342900" algn="l" rtl="0">
              <a:spcBef>
                <a:spcPts val="0"/>
              </a:spcBef>
              <a:spcAft>
                <a:spcPts val="0"/>
              </a:spcAft>
              <a:buClr>
                <a:schemeClr val="dk1"/>
              </a:buClr>
              <a:buSzPts val="1800"/>
              <a:buChar char="➢"/>
            </a:pPr>
            <a:r>
              <a:rPr lang="en-US" sz="1800" dirty="0">
                <a:solidFill>
                  <a:schemeClr val="dk1"/>
                </a:solidFill>
              </a:rPr>
              <a:t>Commissioning Program &amp; Community Breakout </a:t>
            </a:r>
            <a:r>
              <a:rPr lang="en-US" dirty="0">
                <a:solidFill>
                  <a:schemeClr val="dk1"/>
                </a:solidFill>
              </a:rPr>
              <a:t>Sessions</a:t>
            </a:r>
            <a:endParaRPr lang="en-US" sz="18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References</a:t>
            </a:r>
            <a:endParaRPr/>
          </a:p>
        </p:txBody>
      </p:sp>
      <p:sp>
        <p:nvSpPr>
          <p:cNvPr id="257" name="Google Shape;257;p3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20</a:t>
            </a:fld>
            <a:endParaRPr/>
          </a:p>
        </p:txBody>
      </p:sp>
      <p:sp>
        <p:nvSpPr>
          <p:cNvPr id="258" name="Google Shape;258;p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SzPts val="1800"/>
              <a:buFont typeface="Wingdings" panose="05000000000000000000" pitchFamily="2" charset="2"/>
              <a:buChar char="Ø"/>
            </a:pPr>
            <a:r>
              <a:rPr lang="en-US" dirty="0">
                <a:latin typeface="+mj-lt"/>
              </a:rPr>
              <a:t>References</a:t>
            </a:r>
            <a:endParaRPr dirty="0">
              <a:latin typeface="+mj-lt"/>
            </a:endParaRPr>
          </a:p>
          <a:p>
            <a:pPr marL="742950" lvl="1" indent="-285750">
              <a:buFont typeface="Courier New" panose="02070309020205020404" pitchFamily="49" charset="0"/>
              <a:buChar char="o"/>
            </a:pPr>
            <a:r>
              <a:rPr lang="en-US" sz="1800" dirty="0">
                <a:latin typeface="+mj-lt"/>
              </a:rPr>
              <a:t>OCS Board Schedule </a:t>
            </a:r>
            <a:r>
              <a:rPr lang="en-US" sz="1800" dirty="0">
                <a:latin typeface="+mj-lt"/>
                <a:hlinkClick r:id="rId3"/>
              </a:rPr>
              <a:t>https://mpte.navy.deps.mil/sites/nrc/n3/n31/Board%20Schedules/Forms/AllItems.aspx</a:t>
            </a:r>
            <a:r>
              <a:rPr lang="en-US" sz="1800" dirty="0">
                <a:latin typeface="+mj-lt"/>
              </a:rPr>
              <a:t> Or contact Navy Recruiting Command</a:t>
            </a:r>
          </a:p>
          <a:p>
            <a:pPr marL="742950" lvl="1" indent="-285750" algn="l" rtl="0">
              <a:spcBef>
                <a:spcPts val="1000"/>
              </a:spcBef>
              <a:spcAft>
                <a:spcPts val="0"/>
              </a:spcAft>
              <a:buSzPts val="1500"/>
              <a:buFont typeface="Courier New" panose="02070309020205020404" pitchFamily="49" charset="0"/>
              <a:buChar char="o"/>
            </a:pPr>
            <a:r>
              <a:rPr lang="en-US" sz="1800" dirty="0">
                <a:latin typeface="+mj-lt"/>
              </a:rPr>
              <a:t>OPNAV 1420.1B Enlisted to Officer Commissioning Programs Application Admin Manual</a:t>
            </a:r>
            <a:endParaRPr sz="1800" dirty="0">
              <a:latin typeface="+mj-lt"/>
            </a:endParaRPr>
          </a:p>
          <a:p>
            <a:pPr marL="742950" lvl="1" indent="-285750" algn="l" rtl="0">
              <a:spcBef>
                <a:spcPts val="1000"/>
              </a:spcBef>
              <a:spcAft>
                <a:spcPts val="0"/>
              </a:spcAft>
              <a:buSzPts val="1500"/>
              <a:buFont typeface="Courier New" panose="02070309020205020404" pitchFamily="49" charset="0"/>
              <a:buChar char="o"/>
            </a:pPr>
            <a:r>
              <a:rPr lang="en-US" sz="1800" dirty="0">
                <a:latin typeface="+mj-lt"/>
              </a:rPr>
              <a:t>MILPERSMAN 1301-400 </a:t>
            </a:r>
            <a:r>
              <a:rPr lang="en-US" sz="1800" cap="small" dirty="0">
                <a:latin typeface="+mj-lt"/>
              </a:rPr>
              <a:t>IN-SERVICE PROCUREMENT PROGRAMS </a:t>
            </a:r>
            <a:endParaRPr lang="en-US" sz="1800" dirty="0">
              <a:latin typeface="+mj-lt"/>
            </a:endParaRPr>
          </a:p>
          <a:p>
            <a:pPr marL="723900" lvl="1" indent="-285750" algn="l" rtl="0">
              <a:spcBef>
                <a:spcPts val="1000"/>
              </a:spcBef>
              <a:spcAft>
                <a:spcPts val="0"/>
              </a:spcAft>
              <a:buSzPts val="1800"/>
              <a:buFont typeface="Courier New" panose="02070309020205020404" pitchFamily="49" charset="0"/>
              <a:buChar char="o"/>
            </a:pPr>
            <a:r>
              <a:rPr lang="en-US" sz="1800" u="sng" dirty="0">
                <a:solidFill>
                  <a:schemeClr val="hlink"/>
                </a:solidFill>
                <a:latin typeface="+mj-lt"/>
              </a:rPr>
              <a:t>https://www.mynavyhr.navy.mil/Career-Management/Career-Counseling/Commissioning-Programs/</a:t>
            </a:r>
            <a:endParaRPr sz="1800" cap="small" dirty="0">
              <a:latin typeface="+mj-lt"/>
            </a:endParaRPr>
          </a:p>
          <a:p>
            <a:pPr marL="0" lvl="0" indent="0" algn="l" rtl="0">
              <a:spcBef>
                <a:spcPts val="1000"/>
              </a:spcBef>
              <a:spcAft>
                <a:spcPts val="0"/>
              </a:spcAft>
              <a:buNone/>
            </a:pPr>
            <a:endParaRPr cap="small" dirty="0">
              <a:latin typeface="+mj-lt"/>
            </a:endParaRPr>
          </a:p>
          <a:p>
            <a:pPr marL="0" lvl="0" indent="0" algn="l" rtl="0">
              <a:spcBef>
                <a:spcPts val="1000"/>
              </a:spcBef>
              <a:spcAft>
                <a:spcPts val="0"/>
              </a:spcAft>
              <a:buNone/>
            </a:pPr>
            <a:r>
              <a:rPr lang="en-US" cap="small" dirty="0">
                <a:latin typeface="+mj-lt"/>
              </a:rPr>
              <a:t>  Contacts:</a:t>
            </a:r>
            <a:endParaRPr cap="small" dirty="0">
              <a:latin typeface="+mj-lt"/>
            </a:endParaRPr>
          </a:p>
          <a:p>
            <a:pPr marL="0" lvl="0" indent="0" algn="l" rtl="0">
              <a:spcBef>
                <a:spcPts val="1000"/>
              </a:spcBef>
              <a:spcAft>
                <a:spcPts val="0"/>
              </a:spcAft>
              <a:buNone/>
            </a:pPr>
            <a:r>
              <a:rPr lang="en-US" cap="small" dirty="0">
                <a:latin typeface="+mj-lt"/>
              </a:rPr>
              <a:t>	Email: OTC_Admin@navy.mil</a:t>
            </a:r>
            <a:endParaRPr cap="small" dirty="0">
              <a:latin typeface="+mj-lt"/>
            </a:endParaRPr>
          </a:p>
          <a:p>
            <a:pPr marL="688975" lvl="1" indent="-136525" algn="l" rtl="0">
              <a:spcBef>
                <a:spcPts val="1000"/>
              </a:spcBef>
              <a:spcAft>
                <a:spcPts val="0"/>
              </a:spcAft>
              <a:buSzPts val="1500"/>
              <a:buNone/>
            </a:pPr>
            <a:endParaRPr dirty="0"/>
          </a:p>
          <a:p>
            <a:pPr marL="688975" lvl="1" indent="-136525" algn="l" rtl="0">
              <a:spcBef>
                <a:spcPts val="1000"/>
              </a:spcBef>
              <a:spcAft>
                <a:spcPts val="0"/>
              </a:spcAft>
              <a:buSzPts val="15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LDO &amp; CWO</a:t>
            </a:r>
            <a:endParaRPr/>
          </a:p>
        </p:txBody>
      </p:sp>
      <p:sp>
        <p:nvSpPr>
          <p:cNvPr id="265" name="Google Shape;265;p31"/>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pic>
        <p:nvPicPr>
          <p:cNvPr id="4100" name="Picture 4">
            <a:extLst>
              <a:ext uri="{FF2B5EF4-FFF2-40B4-BE49-F238E27FC236}">
                <a16:creationId xmlns:a16="http://schemas.microsoft.com/office/drawing/2014/main" id="{1B4C84A4-A3E5-40B3-849C-2486B9FCE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590" y="727198"/>
            <a:ext cx="5402018" cy="5878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LDO/CWO Updates</a:t>
            </a:r>
            <a:endParaRPr/>
          </a:p>
        </p:txBody>
      </p:sp>
      <p:sp>
        <p:nvSpPr>
          <p:cNvPr id="274" name="Google Shape;274;p32"/>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275" name="Google Shape;275;p32"/>
          <p:cNvSpPr txBox="1">
            <a:spLocks noGrp="1"/>
          </p:cNvSpPr>
          <p:nvPr>
            <p:ph type="body" idx="1"/>
          </p:nvPr>
        </p:nvSpPr>
        <p:spPr>
          <a:xfrm>
            <a:off x="76200" y="1005840"/>
            <a:ext cx="8361947" cy="5471160"/>
          </a:xfrm>
          <a:prstGeom prst="rect">
            <a:avLst/>
          </a:prstGeom>
        </p:spPr>
        <p:txBody>
          <a:bodyPr spcFirstLastPara="1" wrap="square" lIns="91425" tIns="45700" rIns="91425" bIns="45700" anchor="t" anchorCtr="0">
            <a:noAutofit/>
          </a:bodyPr>
          <a:lstStyle/>
          <a:p>
            <a:pPr lvl="1" fontAlgn="base"/>
            <a:r>
              <a:rPr lang="en-US" sz="1800" b="1" dirty="0">
                <a:latin typeface="+mj-lt"/>
              </a:rPr>
              <a:t>Read the announcing NAVADMIN, Discrete Requirements and Chapters 2, 7, and Appendix F of OPNAVINST 1420.1B</a:t>
            </a:r>
          </a:p>
          <a:p>
            <a:pPr lvl="2" fontAlgn="base">
              <a:buFont typeface="Courier New" panose="02070309020205020404" pitchFamily="49" charset="0"/>
              <a:buChar char="o"/>
            </a:pPr>
            <a:r>
              <a:rPr lang="en-US" sz="1600" dirty="0">
                <a:latin typeface="+mj-lt"/>
              </a:rPr>
              <a:t>Where conflicts exist, follow the NAVADMIN</a:t>
            </a:r>
            <a:endParaRPr lang="en-US" sz="2000" b="0" dirty="0">
              <a:latin typeface="+mj-lt"/>
            </a:endParaRPr>
          </a:p>
          <a:p>
            <a:pPr lvl="1" fontAlgn="base"/>
            <a:r>
              <a:rPr lang="en-US" sz="1800" b="1" dirty="0">
                <a:latin typeface="+mj-lt"/>
              </a:rPr>
              <a:t>FY23 eligibility</a:t>
            </a:r>
          </a:p>
          <a:p>
            <a:pPr lvl="2" fontAlgn="base">
              <a:buFont typeface="Courier New" panose="02070309020205020404" pitchFamily="49" charset="0"/>
              <a:buChar char="o"/>
            </a:pPr>
            <a:r>
              <a:rPr lang="en-US" sz="1600" dirty="0">
                <a:latin typeface="+mj-lt"/>
              </a:rPr>
              <a:t>LDO ENS:  E6 to E9 with 8-14 years time in service</a:t>
            </a:r>
          </a:p>
          <a:p>
            <a:pPr lvl="3" fontAlgn="base">
              <a:buFont typeface="Courier New" panose="02070309020205020404" pitchFamily="49" charset="0"/>
              <a:buChar char="o"/>
            </a:pPr>
            <a:r>
              <a:rPr lang="en-US" sz="1400" dirty="0">
                <a:latin typeface="+mj-lt"/>
              </a:rPr>
              <a:t>E6 applicants must have 1 year TIR as of 1 October of calendar year of application (1 Oct for FY22 board) and pass the E7 exam</a:t>
            </a:r>
          </a:p>
          <a:p>
            <a:pPr lvl="2" fontAlgn="base">
              <a:buFont typeface="Courier New" panose="02070309020205020404" pitchFamily="49" charset="0"/>
              <a:buChar char="o"/>
            </a:pPr>
            <a:r>
              <a:rPr lang="en-US" sz="1600" dirty="0">
                <a:latin typeface="+mj-lt"/>
              </a:rPr>
              <a:t>CWO:  E7 to E8 with 14-20 years time in service, E9 with 14-22 years</a:t>
            </a:r>
          </a:p>
          <a:p>
            <a:pPr lvl="2" fontAlgn="base">
              <a:buFont typeface="Courier New" panose="02070309020205020404" pitchFamily="49" charset="0"/>
              <a:buChar char="o"/>
            </a:pPr>
            <a:r>
              <a:rPr lang="en-US" sz="1600" dirty="0">
                <a:latin typeface="+mj-lt"/>
              </a:rPr>
              <a:t>CWO to LTJG:  14-16 years time in service and 2 years time in grade</a:t>
            </a:r>
            <a:endParaRPr lang="en-US" sz="2000" b="0" dirty="0">
              <a:latin typeface="+mj-lt"/>
            </a:endParaRPr>
          </a:p>
          <a:p>
            <a:pPr lvl="1" fontAlgn="base"/>
            <a:r>
              <a:rPr lang="en-US" sz="1800" b="1" dirty="0">
                <a:latin typeface="+mj-lt"/>
              </a:rPr>
              <a:t>Additional requirements</a:t>
            </a:r>
          </a:p>
          <a:p>
            <a:pPr lvl="2" fontAlgn="base">
              <a:buFont typeface="Courier New" panose="02070309020205020404" pitchFamily="49" charset="0"/>
              <a:buChar char="o"/>
            </a:pPr>
            <a:r>
              <a:rPr lang="en-US" sz="1600" dirty="0">
                <a:latin typeface="+mj-lt"/>
              </a:rPr>
              <a:t>U.S. Citizenship, High school graduate or GED</a:t>
            </a:r>
          </a:p>
          <a:p>
            <a:pPr lvl="2" fontAlgn="base">
              <a:buFont typeface="Courier New" panose="02070309020205020404" pitchFamily="49" charset="0"/>
              <a:buChar char="o"/>
            </a:pPr>
            <a:r>
              <a:rPr lang="en-US" sz="1600" dirty="0">
                <a:latin typeface="+mj-lt"/>
              </a:rPr>
              <a:t>Color vision test (for certain designators)</a:t>
            </a:r>
          </a:p>
          <a:p>
            <a:pPr lvl="2" fontAlgn="base">
              <a:buFont typeface="Courier New" panose="02070309020205020404" pitchFamily="49" charset="0"/>
              <a:buChar char="o"/>
            </a:pPr>
            <a:r>
              <a:rPr lang="en-US" sz="1600" dirty="0">
                <a:latin typeface="+mj-lt"/>
              </a:rPr>
              <a:t>No NJP/civil conviction in the last three years as of 1 October of calendar year of application (1 Oct 16 for FY21 board)</a:t>
            </a:r>
          </a:p>
          <a:p>
            <a:pPr lvl="2" fontAlgn="base">
              <a:buFont typeface="Courier New" panose="02070309020205020404" pitchFamily="49" charset="0"/>
              <a:buChar char="o"/>
            </a:pPr>
            <a:r>
              <a:rPr lang="en-US" sz="1600" dirty="0">
                <a:latin typeface="+mj-lt"/>
              </a:rPr>
              <a:t>Documented Technical &amp; Leadership Experience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3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23</a:t>
            </a:fld>
            <a:endParaRPr/>
          </a:p>
        </p:txBody>
      </p:sp>
      <p:pic>
        <p:nvPicPr>
          <p:cNvPr id="5" name="Picture 4">
            <a:extLst>
              <a:ext uri="{FF2B5EF4-FFF2-40B4-BE49-F238E27FC236}">
                <a16:creationId xmlns:a16="http://schemas.microsoft.com/office/drawing/2014/main" id="{901A3F2C-35E6-4C26-AC8F-0E2AE5AA642A}"/>
              </a:ext>
            </a:extLst>
          </p:cNvPr>
          <p:cNvPicPr>
            <a:picLocks noChangeAspect="1"/>
          </p:cNvPicPr>
          <p:nvPr/>
        </p:nvPicPr>
        <p:blipFill>
          <a:blip r:embed="rId3"/>
          <a:stretch>
            <a:fillRect/>
          </a:stretch>
        </p:blipFill>
        <p:spPr>
          <a:xfrm>
            <a:off x="554752" y="350439"/>
            <a:ext cx="8248054" cy="62341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LDO/CWO Timeline</a:t>
            </a:r>
            <a:endParaRPr/>
          </a:p>
        </p:txBody>
      </p:sp>
      <p:sp>
        <p:nvSpPr>
          <p:cNvPr id="299" name="Google Shape;299;p35"/>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300" name="Google Shape;300;p35"/>
          <p:cNvSpPr txBox="1">
            <a:spLocks noGrp="1"/>
          </p:cNvSpPr>
          <p:nvPr>
            <p:ph type="body" idx="1"/>
          </p:nvPr>
        </p:nvSpPr>
        <p:spPr>
          <a:xfrm>
            <a:off x="363682" y="1005840"/>
            <a:ext cx="8704117" cy="5471160"/>
          </a:xfrm>
          <a:prstGeom prst="rect">
            <a:avLst/>
          </a:prstGeom>
        </p:spPr>
        <p:txBody>
          <a:bodyPr spcFirstLastPara="1" wrap="square" lIns="91425" tIns="45700" rIns="91425" bIns="45700" anchor="t" anchorCtr="0">
            <a:noAutofit/>
          </a:bodyPr>
          <a:lstStyle/>
          <a:p>
            <a:pPr marL="0" lvl="0" indent="0" algn="l" rtl="0">
              <a:spcBef>
                <a:spcPts val="0"/>
              </a:spcBef>
              <a:spcAft>
                <a:spcPts val="1200"/>
              </a:spcAft>
              <a:buNone/>
            </a:pPr>
            <a:r>
              <a:rPr lang="en-US" dirty="0">
                <a:latin typeface="+mj-lt"/>
              </a:rPr>
              <a:t>MAR: Special Request to CO via Command Coordinator </a:t>
            </a:r>
          </a:p>
          <a:p>
            <a:pPr marL="0" lvl="0" indent="0" algn="l" rtl="0">
              <a:spcBef>
                <a:spcPts val="0"/>
              </a:spcBef>
              <a:spcAft>
                <a:spcPts val="1200"/>
              </a:spcAft>
              <a:buNone/>
            </a:pPr>
            <a:r>
              <a:rPr lang="en-US" dirty="0">
                <a:latin typeface="+mj-lt"/>
              </a:rPr>
              <a:t>MAY: Submit application to Admin </a:t>
            </a:r>
          </a:p>
          <a:p>
            <a:pPr marL="0" lvl="0" indent="0" algn="l" rtl="0">
              <a:spcBef>
                <a:spcPts val="0"/>
              </a:spcBef>
              <a:spcAft>
                <a:spcPts val="1200"/>
              </a:spcAft>
              <a:buNone/>
            </a:pPr>
            <a:r>
              <a:rPr lang="en-US" dirty="0">
                <a:latin typeface="+mj-lt"/>
              </a:rPr>
              <a:t>JUN: Interviewer Appraisal Board </a:t>
            </a:r>
          </a:p>
          <a:p>
            <a:pPr marL="0" lvl="0" indent="0" algn="l" rtl="0">
              <a:spcBef>
                <a:spcPts val="0"/>
              </a:spcBef>
              <a:spcAft>
                <a:spcPts val="1200"/>
              </a:spcAft>
              <a:buNone/>
            </a:pPr>
            <a:r>
              <a:rPr lang="en-US" dirty="0">
                <a:latin typeface="+mj-lt"/>
              </a:rPr>
              <a:t>JUL: CO’s endorsement prepared </a:t>
            </a:r>
          </a:p>
          <a:p>
            <a:pPr marL="0" lvl="0" indent="0" algn="l" rtl="0">
              <a:spcBef>
                <a:spcPts val="0"/>
              </a:spcBef>
              <a:spcAft>
                <a:spcPts val="1200"/>
              </a:spcAft>
              <a:buNone/>
            </a:pPr>
            <a:r>
              <a:rPr lang="en-US" dirty="0">
                <a:latin typeface="+mj-lt"/>
              </a:rPr>
              <a:t>SEP: Email applications </a:t>
            </a:r>
          </a:p>
          <a:p>
            <a:pPr marL="0" lvl="0" indent="0" algn="l" rtl="0">
              <a:spcBef>
                <a:spcPts val="0"/>
              </a:spcBef>
              <a:spcAft>
                <a:spcPts val="1200"/>
              </a:spcAft>
              <a:buNone/>
            </a:pPr>
            <a:r>
              <a:rPr lang="en-US" dirty="0">
                <a:solidFill>
                  <a:srgbClr val="FF0000"/>
                </a:solidFill>
                <a:latin typeface="+mj-lt"/>
              </a:rPr>
              <a:t>NLT 01 OCT: </a:t>
            </a:r>
            <a:r>
              <a:rPr lang="en-US" dirty="0">
                <a:latin typeface="+mj-lt"/>
              </a:rPr>
              <a:t>Applications due to NPC </a:t>
            </a:r>
          </a:p>
          <a:p>
            <a:pPr marL="0" lvl="0" indent="0" algn="l" rtl="0">
              <a:spcBef>
                <a:spcPts val="0"/>
              </a:spcBef>
              <a:spcAft>
                <a:spcPts val="1200"/>
              </a:spcAft>
              <a:buNone/>
            </a:pPr>
            <a:r>
              <a:rPr lang="en-US" dirty="0">
                <a:solidFill>
                  <a:srgbClr val="FF0000"/>
                </a:solidFill>
                <a:latin typeface="+mj-lt"/>
              </a:rPr>
              <a:t>NLT 15 DEC: </a:t>
            </a:r>
            <a:r>
              <a:rPr lang="en-US" dirty="0">
                <a:latin typeface="+mj-lt"/>
              </a:rPr>
              <a:t>Addendums (Evals, Awards etc.) due to NPC</a:t>
            </a:r>
          </a:p>
          <a:p>
            <a:pPr marL="0" lvl="0" indent="0" algn="l" rtl="0">
              <a:spcBef>
                <a:spcPts val="0"/>
              </a:spcBef>
              <a:spcAft>
                <a:spcPts val="1200"/>
              </a:spcAft>
              <a:buNone/>
            </a:pPr>
            <a:r>
              <a:rPr lang="en-US" dirty="0">
                <a:latin typeface="+mj-lt"/>
              </a:rPr>
              <a:t>JAN: Board convenes </a:t>
            </a:r>
          </a:p>
          <a:p>
            <a:pPr marL="0" lvl="0" indent="0" algn="l" rtl="0">
              <a:spcBef>
                <a:spcPts val="0"/>
              </a:spcBef>
              <a:spcAft>
                <a:spcPts val="1200"/>
              </a:spcAft>
              <a:buNone/>
            </a:pPr>
            <a:r>
              <a:rPr lang="en-US" dirty="0">
                <a:latin typeface="+mj-lt"/>
              </a:rPr>
              <a:t>MAR: Results announced via NAVADMIN  </a:t>
            </a:r>
            <a:endParaRPr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LDO/CWO FACTS</a:t>
            </a:r>
            <a:endParaRPr dirty="0"/>
          </a:p>
        </p:txBody>
      </p:sp>
      <p:sp>
        <p:nvSpPr>
          <p:cNvPr id="299" name="Google Shape;299;p35"/>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a:p>
        </p:txBody>
      </p:sp>
      <p:sp>
        <p:nvSpPr>
          <p:cNvPr id="5" name="Text Placeholder 4">
            <a:extLst>
              <a:ext uri="{FF2B5EF4-FFF2-40B4-BE49-F238E27FC236}">
                <a16:creationId xmlns:a16="http://schemas.microsoft.com/office/drawing/2014/main" id="{749F564D-8D20-4C64-B34F-03035D3CAACD}"/>
              </a:ext>
            </a:extLst>
          </p:cNvPr>
          <p:cNvSpPr>
            <a:spLocks noGrp="1"/>
          </p:cNvSpPr>
          <p:nvPr>
            <p:ph type="body" idx="1"/>
          </p:nvPr>
        </p:nvSpPr>
        <p:spPr/>
        <p:txBody>
          <a:bodyPr>
            <a:normAutofit/>
          </a:bodyPr>
          <a:lstStyle/>
          <a:p>
            <a:pPr>
              <a:buFont typeface="Wingdings" panose="05000000000000000000" pitchFamily="2" charset="2"/>
              <a:buChar char="Ø"/>
            </a:pPr>
            <a:r>
              <a:rPr lang="en-US" sz="2000" dirty="0">
                <a:latin typeface="+mj-lt"/>
              </a:rPr>
              <a:t>FY22 Active Duty Selections:</a:t>
            </a:r>
          </a:p>
          <a:p>
            <a:pPr marL="114300" indent="0">
              <a:buNone/>
            </a:pPr>
            <a:r>
              <a:rPr lang="en-US" sz="2600" b="0" dirty="0">
                <a:solidFill>
                  <a:srgbClr val="FF0000"/>
                </a:solidFill>
                <a:latin typeface="+mj-lt"/>
              </a:rPr>
              <a:t>	</a:t>
            </a:r>
            <a:r>
              <a:rPr lang="en-US" sz="2000" b="0" dirty="0">
                <a:solidFill>
                  <a:srgbClr val="FF0000"/>
                </a:solidFill>
                <a:latin typeface="+mj-lt"/>
              </a:rPr>
              <a:t>Total Applications: 2,404</a:t>
            </a:r>
          </a:p>
          <a:p>
            <a:pPr marL="114300" indent="0">
              <a:buNone/>
            </a:pPr>
            <a:r>
              <a:rPr lang="en-US" sz="2000" b="0" dirty="0">
                <a:solidFill>
                  <a:srgbClr val="FF0000"/>
                </a:solidFill>
                <a:latin typeface="+mj-lt"/>
              </a:rPr>
              <a:t>	Eligible: 2,203</a:t>
            </a:r>
          </a:p>
          <a:p>
            <a:pPr marL="114300" indent="0">
              <a:buNone/>
            </a:pPr>
            <a:r>
              <a:rPr lang="en-US" sz="2000" dirty="0">
                <a:solidFill>
                  <a:srgbClr val="FF0000"/>
                </a:solidFill>
                <a:latin typeface="+mj-lt"/>
              </a:rPr>
              <a:t>	</a:t>
            </a:r>
            <a:r>
              <a:rPr lang="en-US" sz="2000" b="0" dirty="0">
                <a:solidFill>
                  <a:srgbClr val="FF0000"/>
                </a:solidFill>
                <a:latin typeface="+mj-lt"/>
              </a:rPr>
              <a:t>Selected to LDO: 272, 18%</a:t>
            </a:r>
          </a:p>
          <a:p>
            <a:pPr marL="114300" indent="0">
              <a:buNone/>
            </a:pPr>
            <a:r>
              <a:rPr lang="en-US" sz="2000" b="0" dirty="0">
                <a:solidFill>
                  <a:srgbClr val="FF0000"/>
                </a:solidFill>
                <a:latin typeface="+mj-lt"/>
              </a:rPr>
              <a:t>	Selected to CWO: 231, 26%</a:t>
            </a:r>
          </a:p>
          <a:p>
            <a:pPr marL="114300" indent="0">
              <a:buNone/>
            </a:pPr>
            <a:endParaRPr lang="en-US" sz="2600" b="0" dirty="0">
              <a:latin typeface="+mj-lt"/>
            </a:endParaRPr>
          </a:p>
          <a:p>
            <a:pPr>
              <a:buFont typeface="Wingdings" panose="05000000000000000000" pitchFamily="2" charset="2"/>
              <a:buChar char="Ø"/>
            </a:pPr>
            <a:r>
              <a:rPr lang="en-US" sz="2000" dirty="0">
                <a:latin typeface="+mj-lt"/>
              </a:rPr>
              <a:t>The Competition:</a:t>
            </a:r>
          </a:p>
          <a:p>
            <a:pPr lvl="1">
              <a:spcBef>
                <a:spcPts val="0"/>
              </a:spcBef>
              <a:spcAft>
                <a:spcPts val="600"/>
              </a:spcAft>
              <a:buFont typeface="Courier New" panose="02070309020205020404" pitchFamily="49" charset="0"/>
              <a:buChar char="o"/>
            </a:pPr>
            <a:r>
              <a:rPr lang="en-US" sz="1800" dirty="0">
                <a:latin typeface="+mj-lt"/>
              </a:rPr>
              <a:t>31-35 </a:t>
            </a:r>
            <a:r>
              <a:rPr lang="en-US" sz="1800" dirty="0" err="1">
                <a:latin typeface="+mj-lt"/>
              </a:rPr>
              <a:t>yrs</a:t>
            </a:r>
            <a:r>
              <a:rPr lang="en-US" sz="1800" dirty="0">
                <a:latin typeface="+mj-lt"/>
              </a:rPr>
              <a:t> old w/ 12-17 </a:t>
            </a:r>
            <a:r>
              <a:rPr lang="en-US" sz="1800" dirty="0" err="1">
                <a:latin typeface="+mj-lt"/>
              </a:rPr>
              <a:t>yrs</a:t>
            </a:r>
            <a:r>
              <a:rPr lang="en-US" sz="1800" dirty="0">
                <a:latin typeface="+mj-lt"/>
              </a:rPr>
              <a:t> active service and 15 </a:t>
            </a:r>
            <a:r>
              <a:rPr lang="en-US" sz="1800" dirty="0" err="1">
                <a:latin typeface="+mj-lt"/>
              </a:rPr>
              <a:t>yrs</a:t>
            </a:r>
            <a:r>
              <a:rPr lang="en-US" sz="1800" dirty="0">
                <a:latin typeface="+mj-lt"/>
              </a:rPr>
              <a:t> of education</a:t>
            </a:r>
          </a:p>
          <a:p>
            <a:pPr lvl="1">
              <a:spcBef>
                <a:spcPts val="0"/>
              </a:spcBef>
              <a:spcAft>
                <a:spcPts val="600"/>
              </a:spcAft>
              <a:buFont typeface="Courier New" panose="02070309020205020404" pitchFamily="49" charset="0"/>
              <a:buChar char="o"/>
            </a:pPr>
            <a:r>
              <a:rPr lang="en-US" sz="1800" dirty="0">
                <a:latin typeface="+mj-lt"/>
              </a:rPr>
              <a:t>3-5 Duty Stations, 2-3 Sea/Overseas tours, 7-16% IA/GSA Tours</a:t>
            </a:r>
          </a:p>
          <a:p>
            <a:pPr lvl="1">
              <a:spcBef>
                <a:spcPts val="0"/>
              </a:spcBef>
              <a:spcAft>
                <a:spcPts val="600"/>
              </a:spcAft>
              <a:buFont typeface="Courier New" panose="02070309020205020404" pitchFamily="49" charset="0"/>
              <a:buChar char="o"/>
            </a:pPr>
            <a:r>
              <a:rPr lang="en-US" sz="1800" dirty="0">
                <a:latin typeface="+mj-lt"/>
              </a:rPr>
              <a:t>98% Warfare Qualified</a:t>
            </a:r>
          </a:p>
          <a:p>
            <a:pPr marL="114300" indent="0">
              <a:buNone/>
            </a:pPr>
            <a:endParaRPr lang="en-US" sz="2000" dirty="0">
              <a:latin typeface="+mj-lt"/>
            </a:endParaRPr>
          </a:p>
          <a:p>
            <a:pPr>
              <a:buFont typeface="Wingdings" panose="05000000000000000000" pitchFamily="2" charset="2"/>
              <a:buChar char="Ø"/>
            </a:pPr>
            <a:r>
              <a:rPr lang="en-US" sz="2000" dirty="0">
                <a:latin typeface="+mj-lt"/>
              </a:rPr>
              <a:t>The selection board only considered items in my OMPF, ESR, PSR, and items in my application and any addendums.  </a:t>
            </a:r>
          </a:p>
          <a:p>
            <a:pPr marL="114300" indent="0">
              <a:buNone/>
            </a:pPr>
            <a:endParaRPr lang="en-US" sz="2000" b="0" dirty="0">
              <a:latin typeface="+mj-lt"/>
            </a:endParaRPr>
          </a:p>
          <a:p>
            <a:pPr>
              <a:buFont typeface="Wingdings" panose="05000000000000000000" pitchFamily="2" charset="2"/>
              <a:buChar char="Ø"/>
            </a:pPr>
            <a:r>
              <a:rPr lang="en-US" sz="2000" dirty="0">
                <a:latin typeface="+mj-lt"/>
              </a:rPr>
              <a:t>Only adverse information contained in my OMPF can be considered by the board. </a:t>
            </a:r>
          </a:p>
          <a:p>
            <a:pPr marL="114300" indent="0">
              <a:buNone/>
            </a:pPr>
            <a:endParaRPr lang="en-US" sz="2000" dirty="0"/>
          </a:p>
          <a:p>
            <a:pPr marL="114300" indent="0">
              <a:buNone/>
            </a:pPr>
            <a:endParaRPr lang="en-US" sz="2000" dirty="0"/>
          </a:p>
          <a:p>
            <a:pPr marL="114300" indent="0">
              <a:buNone/>
            </a:pPr>
            <a:endParaRPr lang="en-US" sz="2600" b="0" dirty="0"/>
          </a:p>
        </p:txBody>
      </p:sp>
    </p:spTree>
    <p:extLst>
      <p:ext uri="{BB962C8B-B14F-4D97-AF65-F5344CB8AC3E}">
        <p14:creationId xmlns:p14="http://schemas.microsoft.com/office/powerpoint/2010/main" val="90333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2693-41C9-48F0-A1B1-CC480D9A71C3}"/>
              </a:ext>
            </a:extLst>
          </p:cNvPr>
          <p:cNvSpPr>
            <a:spLocks noGrp="1"/>
          </p:cNvSpPr>
          <p:nvPr>
            <p:ph type="title"/>
          </p:nvPr>
        </p:nvSpPr>
        <p:spPr/>
        <p:txBody>
          <a:bodyPr/>
          <a:lstStyle/>
          <a:p>
            <a:r>
              <a:rPr lang="en-US" dirty="0"/>
              <a:t>Aerial Vehicle Operator (7371- WO1)</a:t>
            </a:r>
          </a:p>
        </p:txBody>
      </p:sp>
      <p:sp>
        <p:nvSpPr>
          <p:cNvPr id="3" name="Slide Number Placeholder 2">
            <a:extLst>
              <a:ext uri="{FF2B5EF4-FFF2-40B4-BE49-F238E27FC236}">
                <a16:creationId xmlns:a16="http://schemas.microsoft.com/office/drawing/2014/main" id="{4279CE56-17C3-4F14-941E-835532C1202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endParaRPr lang="en-US"/>
          </a:p>
        </p:txBody>
      </p:sp>
      <p:pic>
        <p:nvPicPr>
          <p:cNvPr id="8" name="Picture 7">
            <a:extLst>
              <a:ext uri="{FF2B5EF4-FFF2-40B4-BE49-F238E27FC236}">
                <a16:creationId xmlns:a16="http://schemas.microsoft.com/office/drawing/2014/main" id="{7A6018C3-8810-4280-BB01-9B220E0A250F}"/>
              </a:ext>
            </a:extLst>
          </p:cNvPr>
          <p:cNvPicPr>
            <a:picLocks noChangeAspect="1"/>
          </p:cNvPicPr>
          <p:nvPr/>
        </p:nvPicPr>
        <p:blipFill>
          <a:blip r:embed="rId2"/>
          <a:stretch>
            <a:fillRect/>
          </a:stretch>
        </p:blipFill>
        <p:spPr>
          <a:xfrm>
            <a:off x="1293920" y="814714"/>
            <a:ext cx="6556160" cy="5890886"/>
          </a:xfrm>
          <a:prstGeom prst="rect">
            <a:avLst/>
          </a:prstGeom>
        </p:spPr>
      </p:pic>
    </p:spTree>
    <p:extLst>
      <p:ext uri="{BB962C8B-B14F-4D97-AF65-F5344CB8AC3E}">
        <p14:creationId xmlns:p14="http://schemas.microsoft.com/office/powerpoint/2010/main" val="3042638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LDO/CWO References</a:t>
            </a:r>
            <a:endParaRPr/>
          </a:p>
        </p:txBody>
      </p:sp>
      <p:sp>
        <p:nvSpPr>
          <p:cNvPr id="307" name="Google Shape;307;p36"/>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
        <p:nvSpPr>
          <p:cNvPr id="308" name="Google Shape;308;p36"/>
          <p:cNvSpPr txBox="1">
            <a:spLocks noGrp="1"/>
          </p:cNvSpPr>
          <p:nvPr>
            <p:ph type="body" idx="1"/>
          </p:nvPr>
        </p:nvSpPr>
        <p:spPr>
          <a:xfrm>
            <a:off x="435864" y="693420"/>
            <a:ext cx="8631936" cy="547116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dirty="0">
              <a:latin typeface="+mj-lt"/>
            </a:endParaRPr>
          </a:p>
          <a:p>
            <a:pPr marL="342900" marR="0" lvl="0" algn="l" rtl="0">
              <a:lnSpc>
                <a:spcPct val="100000"/>
              </a:lnSpc>
              <a:spcBef>
                <a:spcPts val="0"/>
              </a:spcBef>
              <a:spcAft>
                <a:spcPts val="0"/>
              </a:spcAft>
              <a:buFont typeface="Wingdings" panose="05000000000000000000" pitchFamily="2" charset="2"/>
              <a:buChar char="Ø"/>
            </a:pPr>
            <a:r>
              <a:rPr lang="en-US" sz="2000" dirty="0">
                <a:latin typeface="+mj-lt"/>
              </a:rPr>
              <a:t>References:</a:t>
            </a:r>
            <a:endParaRPr sz="1600" b="0" dirty="0">
              <a:latin typeface="+mj-lt"/>
            </a:endParaRPr>
          </a:p>
          <a:p>
            <a:pPr lvl="1" indent="-342900">
              <a:spcBef>
                <a:spcPts val="0"/>
              </a:spcBef>
              <a:buSzPts val="1800"/>
              <a:buChar char="○"/>
            </a:pPr>
            <a:r>
              <a:rPr lang="en-US" sz="1800" dirty="0">
                <a:latin typeface="+mj-lt"/>
              </a:rPr>
              <a:t>FY 22 Active Duty LDO/CWO ISPB </a:t>
            </a:r>
            <a:r>
              <a:rPr lang="en-US" sz="1800" b="0" dirty="0">
                <a:latin typeface="+mj-lt"/>
              </a:rPr>
              <a:t>NAVADMIN 161</a:t>
            </a:r>
            <a:r>
              <a:rPr lang="en-US" sz="1800" dirty="0">
                <a:latin typeface="+mj-lt"/>
              </a:rPr>
              <a:t>/20: Cyber Warrant Officer Program NAVADMIN 140/18:</a:t>
            </a:r>
            <a:endParaRPr sz="1800" dirty="0">
              <a:latin typeface="+mj-lt"/>
            </a:endParaRPr>
          </a:p>
          <a:p>
            <a:pPr lvl="1" indent="-342900">
              <a:spcBef>
                <a:spcPts val="0"/>
              </a:spcBef>
              <a:buSzPts val="1800"/>
              <a:buChar char="○"/>
            </a:pPr>
            <a:endParaRPr lang="en-US" sz="1800" b="0" dirty="0">
              <a:latin typeface="+mj-lt"/>
            </a:endParaRPr>
          </a:p>
          <a:p>
            <a:pPr lvl="1" indent="-342900">
              <a:spcBef>
                <a:spcPts val="0"/>
              </a:spcBef>
              <a:buSzPts val="1800"/>
              <a:buChar char="○"/>
            </a:pPr>
            <a:r>
              <a:rPr lang="en-US" sz="1800" b="0" dirty="0">
                <a:latin typeface="+mj-lt"/>
              </a:rPr>
              <a:t>NPC Website</a:t>
            </a:r>
            <a:r>
              <a:rPr lang="en-US" sz="1800" dirty="0">
                <a:latin typeface="+mj-lt"/>
              </a:rPr>
              <a:t> </a:t>
            </a:r>
            <a:r>
              <a:rPr lang="en-US" sz="1800" dirty="0">
                <a:latin typeface="+mj-lt"/>
                <a:hlinkClick r:id="rId3"/>
              </a:rPr>
              <a:t>https://www.mynavyhr.navy.mil/Career-Management/CommunityManagement/Officer/Active-OCM/LDO-CWO</a:t>
            </a:r>
            <a:endParaRPr lang="en-US" sz="1800" dirty="0">
              <a:latin typeface="+mj-lt"/>
            </a:endParaRPr>
          </a:p>
          <a:p>
            <a:pPr marL="571500" lvl="1" indent="0">
              <a:spcBef>
                <a:spcPts val="0"/>
              </a:spcBef>
              <a:buSzPts val="1800"/>
              <a:buNone/>
            </a:pPr>
            <a:r>
              <a:rPr lang="en-US" sz="1800" dirty="0">
                <a:latin typeface="+mj-lt"/>
              </a:rPr>
              <a:t> </a:t>
            </a:r>
            <a:endParaRPr sz="1800" dirty="0">
              <a:latin typeface="+mj-lt"/>
            </a:endParaRPr>
          </a:p>
          <a:p>
            <a:pPr marL="914400" lvl="1" indent="-342900" algn="l" rtl="0">
              <a:spcBef>
                <a:spcPts val="0"/>
              </a:spcBef>
              <a:spcAft>
                <a:spcPts val="0"/>
              </a:spcAft>
              <a:buSzPts val="1800"/>
              <a:buChar char="○"/>
            </a:pPr>
            <a:r>
              <a:rPr lang="en-US" sz="1800" b="0" dirty="0">
                <a:latin typeface="+mj-lt"/>
              </a:rPr>
              <a:t>Facebook:  Search, “LDO/CWO Community Managers Forum”</a:t>
            </a:r>
            <a:endParaRPr lang="en-US" sz="1800" dirty="0">
              <a:latin typeface="+mj-lt"/>
            </a:endParaRPr>
          </a:p>
          <a:p>
            <a:pPr marL="914400" lvl="1" indent="-342900" algn="l" rtl="0">
              <a:spcBef>
                <a:spcPts val="0"/>
              </a:spcBef>
              <a:spcAft>
                <a:spcPts val="0"/>
              </a:spcAft>
              <a:buSzPts val="1800"/>
              <a:buChar char="○"/>
            </a:pPr>
            <a:endParaRPr lang="en-US" sz="1800" b="0" dirty="0"/>
          </a:p>
          <a:p>
            <a:pPr marL="571500" lvl="1" indent="0" algn="l" rtl="0">
              <a:spcBef>
                <a:spcPts val="0"/>
              </a:spcBef>
              <a:spcAft>
                <a:spcPts val="0"/>
              </a:spcAft>
              <a:buSzPts val="1800"/>
              <a:buNone/>
            </a:pPr>
            <a:endParaRPr sz="1800" b="0" dirty="0"/>
          </a:p>
        </p:txBody>
      </p:sp>
      <p:sp>
        <p:nvSpPr>
          <p:cNvPr id="2" name="Rectangle 1">
            <a:extLst>
              <a:ext uri="{FF2B5EF4-FFF2-40B4-BE49-F238E27FC236}">
                <a16:creationId xmlns:a16="http://schemas.microsoft.com/office/drawing/2014/main" id="{1F4BDBE2-3ABA-463E-8815-ECE78DBC7B85}"/>
              </a:ext>
            </a:extLst>
          </p:cNvPr>
          <p:cNvSpPr>
            <a:spLocks noChangeArrowheads="1"/>
          </p:cNvSpPr>
          <p:nvPr/>
        </p:nvSpPr>
        <p:spPr bwMode="auto">
          <a:xfrm>
            <a:off x="435864" y="3618561"/>
            <a:ext cx="785261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rgbClr val="0F243E"/>
                </a:solidFill>
                <a:effectLst/>
                <a:latin typeface="+mj-lt"/>
                <a:cs typeface="Arial" panose="020B0604020202020204" pitchFamily="34" charset="0"/>
              </a:rPr>
              <a:t>For application and eligibility questions, contact: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F243E"/>
              </a:solidFill>
              <a:effectLst/>
              <a:latin typeface="+mj-lt"/>
              <a:cs typeface="Arial" panose="020B0604020202020204" pitchFamily="34" charset="0"/>
            </a:endParaRPr>
          </a:p>
          <a:p>
            <a:pPr marL="742950" lvl="1" indent="-285750" defTabSz="914400" eaLnBrk="0" fontAlgn="base" hangingPunct="0">
              <a:spcBef>
                <a:spcPct val="0"/>
              </a:spcBef>
              <a:spcAft>
                <a:spcPct val="0"/>
              </a:spcAft>
              <a:buFont typeface="Courier New" panose="02070309020205020404" pitchFamily="49" charset="0"/>
              <a:buChar char="o"/>
            </a:pPr>
            <a:r>
              <a:rPr lang="en-US" dirty="0">
                <a:solidFill>
                  <a:srgbClr val="0F243E"/>
                </a:solidFill>
                <a:latin typeface="+mj-lt"/>
              </a:rPr>
              <a:t>LT Bryan Gill, Assistant LDO/CWO Community Manager email: bryan.j.gill@navy.mil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dirty="0">
              <a:solidFill>
                <a:srgbClr val="0F243E"/>
              </a:solidFill>
              <a:latin typeface="+mj-lt"/>
            </a:endParaRPr>
          </a:p>
          <a:p>
            <a:pPr marL="742950" lvl="1" indent="-285750" defTabSz="914400" eaLnBrk="0" fontAlgn="base" hangingPunct="0">
              <a:spcBef>
                <a:spcPct val="0"/>
              </a:spcBef>
              <a:spcAft>
                <a:spcPct val="0"/>
              </a:spcAft>
              <a:buFont typeface="Courier New" panose="02070309020205020404" pitchFamily="49" charset="0"/>
              <a:buChar char="o"/>
            </a:pPr>
            <a:r>
              <a:rPr lang="en-US" dirty="0">
                <a:solidFill>
                  <a:srgbClr val="0F243E"/>
                </a:solidFill>
                <a:latin typeface="+mj-lt"/>
              </a:rPr>
              <a:t>LDO/CWO OCM Mailbox: ldocwoocm.fct@navy.mil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3E85-3B5A-474B-B83F-0A9425702D00}"/>
              </a:ext>
            </a:extLst>
          </p:cNvPr>
          <p:cNvSpPr>
            <a:spLocks noGrp="1"/>
          </p:cNvSpPr>
          <p:nvPr>
            <p:ph type="title"/>
          </p:nvPr>
        </p:nvSpPr>
        <p:spPr/>
        <p:txBody>
          <a:bodyPr/>
          <a:lstStyle/>
          <a:p>
            <a:r>
              <a:rPr lang="en-US" dirty="0"/>
              <a:t>Direct Commission Officer</a:t>
            </a:r>
          </a:p>
        </p:txBody>
      </p:sp>
      <p:sp>
        <p:nvSpPr>
          <p:cNvPr id="3" name="Slide Number Placeholder 2">
            <a:extLst>
              <a:ext uri="{FF2B5EF4-FFF2-40B4-BE49-F238E27FC236}">
                <a16:creationId xmlns:a16="http://schemas.microsoft.com/office/drawing/2014/main" id="{5C856A8F-C17B-4569-9786-738A4639B95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a:p>
        </p:txBody>
      </p:sp>
      <p:pic>
        <p:nvPicPr>
          <p:cNvPr id="6" name="Picture 5" descr="A picture containing food, plate&#10;&#10;Description automatically generated">
            <a:extLst>
              <a:ext uri="{FF2B5EF4-FFF2-40B4-BE49-F238E27FC236}">
                <a16:creationId xmlns:a16="http://schemas.microsoft.com/office/drawing/2014/main" id="{4C213C12-0728-4F3A-BD00-1762B396305E}"/>
              </a:ext>
            </a:extLst>
          </p:cNvPr>
          <p:cNvPicPr>
            <a:picLocks noChangeAspect="1"/>
          </p:cNvPicPr>
          <p:nvPr/>
        </p:nvPicPr>
        <p:blipFill>
          <a:blip r:embed="rId2"/>
          <a:stretch>
            <a:fillRect/>
          </a:stretch>
        </p:blipFill>
        <p:spPr>
          <a:xfrm>
            <a:off x="1923578" y="1102658"/>
            <a:ext cx="5296844" cy="5127345"/>
          </a:xfrm>
          <a:prstGeom prst="rect">
            <a:avLst/>
          </a:prstGeom>
        </p:spPr>
      </p:pic>
    </p:spTree>
    <p:extLst>
      <p:ext uri="{BB962C8B-B14F-4D97-AF65-F5344CB8AC3E}">
        <p14:creationId xmlns:p14="http://schemas.microsoft.com/office/powerpoint/2010/main" val="223572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4FE5-0935-4DD4-B068-AECDB78C6DC7}"/>
              </a:ext>
            </a:extLst>
          </p:cNvPr>
          <p:cNvSpPr>
            <a:spLocks noGrp="1"/>
          </p:cNvSpPr>
          <p:nvPr>
            <p:ph type="title"/>
          </p:nvPr>
        </p:nvSpPr>
        <p:spPr/>
        <p:txBody>
          <a:bodyPr/>
          <a:lstStyle/>
          <a:p>
            <a:r>
              <a:rPr lang="en-US" dirty="0"/>
              <a:t>Direct Commission Officer (Reserves &amp; DA)</a:t>
            </a:r>
          </a:p>
        </p:txBody>
      </p:sp>
      <p:sp>
        <p:nvSpPr>
          <p:cNvPr id="3" name="Slide Number Placeholder 2">
            <a:extLst>
              <a:ext uri="{FF2B5EF4-FFF2-40B4-BE49-F238E27FC236}">
                <a16:creationId xmlns:a16="http://schemas.microsoft.com/office/drawing/2014/main" id="{BA55EA2C-4F8B-4DA5-875F-165CC4E0937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a:p>
        </p:txBody>
      </p:sp>
      <p:sp>
        <p:nvSpPr>
          <p:cNvPr id="4" name="Text Placeholder 3">
            <a:extLst>
              <a:ext uri="{FF2B5EF4-FFF2-40B4-BE49-F238E27FC236}">
                <a16:creationId xmlns:a16="http://schemas.microsoft.com/office/drawing/2014/main" id="{80BA0869-DF47-4715-BB31-E4F8862700E4}"/>
              </a:ext>
            </a:extLst>
          </p:cNvPr>
          <p:cNvSpPr>
            <a:spLocks noGrp="1"/>
          </p:cNvSpPr>
          <p:nvPr>
            <p:ph type="body" idx="1"/>
          </p:nvPr>
        </p:nvSpPr>
        <p:spPr>
          <a:xfrm>
            <a:off x="0" y="855663"/>
            <a:ext cx="8991600" cy="5849938"/>
          </a:xfrm>
        </p:spPr>
        <p:txBody>
          <a:bodyPr>
            <a:normAutofit fontScale="25000" lnSpcReduction="20000"/>
          </a:bodyPr>
          <a:lstStyle/>
          <a:p>
            <a:pPr>
              <a:lnSpc>
                <a:spcPct val="170000"/>
              </a:lnSpc>
              <a:buFont typeface="Wingdings" panose="05000000000000000000" pitchFamily="2" charset="2"/>
              <a:buChar char="Ø"/>
            </a:pPr>
            <a:r>
              <a:rPr lang="en-US" sz="6400" dirty="0">
                <a:latin typeface="+mj-lt"/>
              </a:rPr>
              <a:t>Must be a U.S. Citizen</a:t>
            </a:r>
          </a:p>
          <a:p>
            <a:pPr>
              <a:lnSpc>
                <a:spcPct val="170000"/>
              </a:lnSpc>
              <a:buFont typeface="Wingdings" panose="05000000000000000000" pitchFamily="2" charset="2"/>
              <a:buChar char="Ø"/>
            </a:pPr>
            <a:r>
              <a:rPr lang="en-US" sz="6400" dirty="0">
                <a:latin typeface="+mj-lt"/>
              </a:rPr>
              <a:t>Competitive Evals/FITREP’s</a:t>
            </a:r>
          </a:p>
          <a:p>
            <a:pPr>
              <a:lnSpc>
                <a:spcPct val="170000"/>
              </a:lnSpc>
              <a:buFont typeface="Wingdings" panose="05000000000000000000" pitchFamily="2" charset="2"/>
              <a:buChar char="Ø"/>
            </a:pPr>
            <a:r>
              <a:rPr lang="en-US" sz="6400" dirty="0">
                <a:latin typeface="+mj-lt"/>
              </a:rPr>
              <a:t>Advanced degrees preferred</a:t>
            </a:r>
          </a:p>
          <a:p>
            <a:pPr>
              <a:lnSpc>
                <a:spcPct val="170000"/>
              </a:lnSpc>
              <a:buFont typeface="Wingdings" panose="05000000000000000000" pitchFamily="2" charset="2"/>
              <a:buChar char="Ø"/>
            </a:pPr>
            <a:r>
              <a:rPr lang="en-US" sz="6400" dirty="0">
                <a:latin typeface="+mj-lt"/>
              </a:rPr>
              <a:t>Enlisted Sailors need a Conditional Release</a:t>
            </a:r>
          </a:p>
          <a:p>
            <a:pPr lvl="1"/>
            <a:r>
              <a:rPr lang="en-US" sz="6400" dirty="0">
                <a:latin typeface="+mj-lt"/>
              </a:rPr>
              <a:t>IWC rates – 4 endorsements required before PERS approval</a:t>
            </a:r>
          </a:p>
          <a:p>
            <a:pPr marL="590550" lvl="1" indent="0">
              <a:buNone/>
            </a:pPr>
            <a:r>
              <a:rPr lang="en-US" sz="6400" dirty="0">
                <a:latin typeface="+mj-lt"/>
              </a:rPr>
              <a:t> </a:t>
            </a:r>
          </a:p>
          <a:p>
            <a:pPr>
              <a:buFont typeface="Wingdings" panose="05000000000000000000" pitchFamily="2" charset="2"/>
              <a:buChar char="Ø"/>
            </a:pPr>
            <a:r>
              <a:rPr lang="en-US" sz="6400" dirty="0">
                <a:latin typeface="+mj-lt"/>
              </a:rPr>
              <a:t>Highlighted in resume:</a:t>
            </a:r>
          </a:p>
          <a:p>
            <a:pPr lvl="1">
              <a:buFont typeface="Courier New" panose="02070309020205020404" pitchFamily="49" charset="0"/>
              <a:buChar char="o"/>
            </a:pPr>
            <a:r>
              <a:rPr lang="en-US" sz="6400" dirty="0">
                <a:latin typeface="+mj-lt"/>
              </a:rPr>
              <a:t>Quantitative and Qualitative analysis</a:t>
            </a:r>
          </a:p>
          <a:p>
            <a:pPr lvl="1">
              <a:buFont typeface="Courier New" panose="02070309020205020404" pitchFamily="49" charset="0"/>
              <a:buChar char="o"/>
            </a:pPr>
            <a:r>
              <a:rPr lang="en-US" sz="6400" dirty="0">
                <a:latin typeface="+mj-lt"/>
              </a:rPr>
              <a:t>Strong Leadership (At work and/or in community)</a:t>
            </a:r>
          </a:p>
          <a:p>
            <a:pPr lvl="1">
              <a:buFont typeface="Courier New" panose="02070309020205020404" pitchFamily="49" charset="0"/>
              <a:buChar char="o"/>
            </a:pPr>
            <a:r>
              <a:rPr lang="en-US" sz="6400" dirty="0">
                <a:latin typeface="+mj-lt"/>
              </a:rPr>
              <a:t>Certifications </a:t>
            </a:r>
          </a:p>
          <a:p>
            <a:pPr marL="590550" lvl="1" indent="0">
              <a:buNone/>
            </a:pPr>
            <a:r>
              <a:rPr lang="en-US" sz="6400" dirty="0">
                <a:latin typeface="+mj-lt"/>
              </a:rPr>
              <a:t> </a:t>
            </a:r>
          </a:p>
          <a:p>
            <a:pPr>
              <a:buFont typeface="Wingdings" panose="05000000000000000000" pitchFamily="2" charset="2"/>
              <a:buChar char="Ø"/>
            </a:pPr>
            <a:r>
              <a:rPr lang="en-US" sz="6400" dirty="0">
                <a:latin typeface="+mj-lt"/>
              </a:rPr>
              <a:t>Will need:</a:t>
            </a:r>
          </a:p>
          <a:p>
            <a:pPr lvl="1">
              <a:buFont typeface="Courier New" panose="02070309020205020404" pitchFamily="49" charset="0"/>
              <a:buChar char="o"/>
            </a:pPr>
            <a:r>
              <a:rPr lang="en-US" sz="6400" dirty="0">
                <a:latin typeface="+mj-lt"/>
              </a:rPr>
              <a:t>Strong Recommendations, Interview Appraisals–- use the New Form!</a:t>
            </a:r>
          </a:p>
          <a:p>
            <a:pPr lvl="1">
              <a:buFont typeface="Courier New" panose="02070309020205020404" pitchFamily="49" charset="0"/>
              <a:buChar char="o"/>
            </a:pPr>
            <a:r>
              <a:rPr lang="en-US" sz="6400" dirty="0">
                <a:latin typeface="+mj-lt"/>
              </a:rPr>
              <a:t>Motivational Statement</a:t>
            </a:r>
          </a:p>
          <a:p>
            <a:endParaRPr lang="en-US" sz="3800" dirty="0">
              <a:latin typeface="+mj-lt"/>
            </a:endParaRPr>
          </a:p>
          <a:p>
            <a:endParaRPr lang="en-US" sz="3800" dirty="0">
              <a:latin typeface="+mj-lt"/>
            </a:endParaRPr>
          </a:p>
          <a:p>
            <a:endParaRPr lang="en-US" sz="4500" b="0" dirty="0">
              <a:latin typeface="+mj-lt"/>
            </a:endParaRPr>
          </a:p>
          <a:p>
            <a:pPr>
              <a:buFont typeface="Wingdings" panose="05000000000000000000" pitchFamily="2" charset="2"/>
              <a:buChar char="Ø"/>
            </a:pPr>
            <a:r>
              <a:rPr lang="en-US" sz="7200" b="0" dirty="0">
                <a:latin typeface="+mj-lt"/>
              </a:rPr>
              <a:t>Navy Talent Acquisition Group South West POC’s: </a:t>
            </a:r>
          </a:p>
          <a:p>
            <a:pPr lvl="1">
              <a:buFont typeface="Courier New" panose="02070309020205020404" pitchFamily="49" charset="0"/>
              <a:buChar char="o"/>
            </a:pPr>
            <a:r>
              <a:rPr lang="en-US" sz="6400" dirty="0">
                <a:solidFill>
                  <a:schemeClr val="tx1"/>
                </a:solidFill>
                <a:latin typeface="+mj-lt"/>
                <a:cs typeface="Arial" panose="020B0604020202020204" pitchFamily="34" charset="0"/>
              </a:rPr>
              <a:t>General DCO: </a:t>
            </a:r>
            <a:r>
              <a:rPr lang="en-US" sz="6400" b="0" dirty="0">
                <a:solidFill>
                  <a:schemeClr val="tx1"/>
                </a:solidFill>
                <a:latin typeface="+mj-lt"/>
                <a:cs typeface="Arial" panose="020B0604020202020204" pitchFamily="34" charset="0"/>
              </a:rPr>
              <a:t>LT Cecilia Mitchell at </a:t>
            </a:r>
            <a:r>
              <a:rPr lang="en-US" sz="6400" dirty="0">
                <a:solidFill>
                  <a:schemeClr val="tx1"/>
                </a:solidFill>
                <a:latin typeface="+mj-lt"/>
                <a:cs typeface="Arial" panose="020B0604020202020204" pitchFamily="34" charset="0"/>
              </a:rPr>
              <a:t>C</a:t>
            </a:r>
            <a:r>
              <a:rPr lang="en-US" sz="6400" b="0" dirty="0">
                <a:solidFill>
                  <a:schemeClr val="tx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ecilia.Mitchell@navy.mil</a:t>
            </a:r>
            <a:r>
              <a:rPr lang="en-US" sz="6400" b="0" dirty="0">
                <a:solidFill>
                  <a:schemeClr val="tx1"/>
                </a:solidFill>
                <a:latin typeface="+mj-lt"/>
                <a:cs typeface="Arial" panose="020B0604020202020204" pitchFamily="34" charset="0"/>
              </a:rPr>
              <a:t>, 619-200-8197</a:t>
            </a:r>
          </a:p>
          <a:p>
            <a:pPr lvl="1">
              <a:buFont typeface="Courier New" panose="02070309020205020404" pitchFamily="49" charset="0"/>
              <a:buChar char="o"/>
            </a:pPr>
            <a:r>
              <a:rPr lang="en-US" sz="6400" dirty="0">
                <a:solidFill>
                  <a:schemeClr val="tx1"/>
                </a:solidFill>
                <a:latin typeface="+mj-lt"/>
                <a:cs typeface="Arial" panose="020B0604020202020204" pitchFamily="34" charset="0"/>
              </a:rPr>
              <a:t>Medical DCO: CDR </a:t>
            </a:r>
            <a:r>
              <a:rPr lang="en-US" sz="6400" dirty="0" err="1">
                <a:solidFill>
                  <a:schemeClr val="tx1"/>
                </a:solidFill>
                <a:latin typeface="+mj-lt"/>
                <a:cs typeface="Arial" panose="020B0604020202020204" pitchFamily="34" charset="0"/>
              </a:rPr>
              <a:t>Abreail</a:t>
            </a:r>
            <a:r>
              <a:rPr lang="en-US" sz="6400" dirty="0">
                <a:solidFill>
                  <a:schemeClr val="tx1"/>
                </a:solidFill>
                <a:latin typeface="+mj-lt"/>
                <a:cs typeface="Arial" panose="020B0604020202020204" pitchFamily="34" charset="0"/>
              </a:rPr>
              <a:t> </a:t>
            </a:r>
            <a:r>
              <a:rPr lang="en-US" sz="6400" dirty="0" err="1">
                <a:solidFill>
                  <a:schemeClr val="tx1"/>
                </a:solidFill>
                <a:latin typeface="+mj-lt"/>
                <a:cs typeface="Arial" panose="020B0604020202020204" pitchFamily="34" charset="0"/>
              </a:rPr>
              <a:t>Leoncio</a:t>
            </a:r>
            <a:r>
              <a:rPr lang="en-US" sz="6400" dirty="0">
                <a:solidFill>
                  <a:schemeClr val="tx1"/>
                </a:solidFill>
                <a:latin typeface="+mj-lt"/>
                <a:cs typeface="Arial" panose="020B0604020202020204" pitchFamily="34" charset="0"/>
              </a:rPr>
              <a:t> at </a:t>
            </a:r>
            <a:r>
              <a:rPr lang="en-US" sz="6400" dirty="0">
                <a:solidFill>
                  <a:schemeClr val="tx1"/>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Abreail.Leoncio@navy.mil</a:t>
            </a:r>
            <a:r>
              <a:rPr lang="en-US" sz="6400" dirty="0">
                <a:solidFill>
                  <a:schemeClr val="tx1"/>
                </a:solidFill>
                <a:latin typeface="+mj-lt"/>
                <a:cs typeface="Arial" panose="020B0604020202020204" pitchFamily="34" charset="0"/>
              </a:rPr>
              <a:t>, </a:t>
            </a:r>
            <a:r>
              <a:rPr lang="en-US" sz="6400" b="0" dirty="0">
                <a:solidFill>
                  <a:schemeClr val="tx1"/>
                </a:solidFill>
                <a:latin typeface="+mj-lt"/>
                <a:ea typeface="Calibri"/>
                <a:cs typeface="Arial" panose="020B0604020202020204" pitchFamily="34" charset="0"/>
              </a:rPr>
              <a:t>(858) 248-5258</a:t>
            </a:r>
            <a:endParaRPr lang="en-US" sz="6400" dirty="0">
              <a:solidFill>
                <a:schemeClr val="tx1"/>
              </a:solidFill>
              <a:latin typeface="+mj-lt"/>
              <a:cs typeface="Arial" panose="020B0604020202020204" pitchFamily="34" charset="0"/>
            </a:endParaRPr>
          </a:p>
          <a:p>
            <a:pPr lvl="1"/>
            <a:endParaRPr lang="en-US" sz="7200" b="0" dirty="0"/>
          </a:p>
          <a:p>
            <a:pPr marL="114300" indent="0">
              <a:buNone/>
            </a:pPr>
            <a:endParaRPr lang="en-US" sz="3800" dirty="0"/>
          </a:p>
        </p:txBody>
      </p:sp>
    </p:spTree>
    <p:extLst>
      <p:ext uri="{BB962C8B-B14F-4D97-AF65-F5344CB8AC3E}">
        <p14:creationId xmlns:p14="http://schemas.microsoft.com/office/powerpoint/2010/main" val="346138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1"/>
          <p:cNvSpPr txBox="1">
            <a:spLocks noGrp="1"/>
          </p:cNvSpPr>
          <p:nvPr>
            <p:ph type="title"/>
          </p:nvPr>
        </p:nvSpPr>
        <p:spPr>
          <a:xfrm>
            <a:off x="2" y="-24814"/>
            <a:ext cx="9144000" cy="86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(U) General Program Comparison</a:t>
            </a:r>
            <a:endParaRPr/>
          </a:p>
        </p:txBody>
      </p:sp>
      <p:sp>
        <p:nvSpPr>
          <p:cNvPr id="114" name="Google Shape;114;p1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a:t>
            </a:fld>
            <a:endParaRPr/>
          </a:p>
        </p:txBody>
      </p:sp>
      <p:graphicFrame>
        <p:nvGraphicFramePr>
          <p:cNvPr id="115" name="Google Shape;115;p11"/>
          <p:cNvGraphicFramePr/>
          <p:nvPr>
            <p:extLst>
              <p:ext uri="{D42A27DB-BD31-4B8C-83A1-F6EECF244321}">
                <p14:modId xmlns:p14="http://schemas.microsoft.com/office/powerpoint/2010/main" val="3309901036"/>
              </p:ext>
            </p:extLst>
          </p:nvPr>
        </p:nvGraphicFramePr>
        <p:xfrm>
          <a:off x="0" y="816700"/>
          <a:ext cx="9144000" cy="5888570"/>
        </p:xfrm>
        <a:graphic>
          <a:graphicData uri="http://schemas.openxmlformats.org/drawingml/2006/table">
            <a:tbl>
              <a:tblPr firstRow="1" bandRow="1">
                <a:noFill/>
                <a:tableStyleId>{C8593240-C061-4D0F-B916-7C6E0CD5ECC9}</a:tableStyleId>
              </a:tblPr>
              <a:tblGrid>
                <a:gridCol w="1392925">
                  <a:extLst>
                    <a:ext uri="{9D8B030D-6E8A-4147-A177-3AD203B41FA5}">
                      <a16:colId xmlns:a16="http://schemas.microsoft.com/office/drawing/2014/main" val="20000"/>
                    </a:ext>
                  </a:extLst>
                </a:gridCol>
                <a:gridCol w="1386350">
                  <a:extLst>
                    <a:ext uri="{9D8B030D-6E8A-4147-A177-3AD203B41FA5}">
                      <a16:colId xmlns:a16="http://schemas.microsoft.com/office/drawing/2014/main" val="20001"/>
                    </a:ext>
                  </a:extLst>
                </a:gridCol>
                <a:gridCol w="1601300">
                  <a:extLst>
                    <a:ext uri="{9D8B030D-6E8A-4147-A177-3AD203B41FA5}">
                      <a16:colId xmlns:a16="http://schemas.microsoft.com/office/drawing/2014/main" val="20002"/>
                    </a:ext>
                  </a:extLst>
                </a:gridCol>
                <a:gridCol w="1193775">
                  <a:extLst>
                    <a:ext uri="{9D8B030D-6E8A-4147-A177-3AD203B41FA5}">
                      <a16:colId xmlns:a16="http://schemas.microsoft.com/office/drawing/2014/main" val="20003"/>
                    </a:ext>
                  </a:extLst>
                </a:gridCol>
                <a:gridCol w="1833975">
                  <a:extLst>
                    <a:ext uri="{9D8B030D-6E8A-4147-A177-3AD203B41FA5}">
                      <a16:colId xmlns:a16="http://schemas.microsoft.com/office/drawing/2014/main" val="20004"/>
                    </a:ext>
                  </a:extLst>
                </a:gridCol>
                <a:gridCol w="1735675">
                  <a:extLst>
                    <a:ext uri="{9D8B030D-6E8A-4147-A177-3AD203B41FA5}">
                      <a16:colId xmlns:a16="http://schemas.microsoft.com/office/drawing/2014/main" val="20005"/>
                    </a:ext>
                  </a:extLst>
                </a:gridCol>
              </a:tblGrid>
              <a:tr h="662150">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US" sz="2400" dirty="0"/>
                        <a:t>Naval Academy</a:t>
                      </a:r>
                      <a:endParaRPr sz="2400" dirty="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2400"/>
                        <a:t>STA-21</a:t>
                      </a:r>
                      <a:endParaRPr sz="2400"/>
                    </a:p>
                  </a:txBody>
                  <a:tcPr marL="91450" marR="91450" marT="45725" marB="45725"/>
                </a:tc>
                <a:tc>
                  <a:txBody>
                    <a:bodyPr/>
                    <a:lstStyle/>
                    <a:p>
                      <a:pPr marL="0" marR="0" lvl="0" indent="0" algn="l" rtl="0">
                        <a:spcBef>
                          <a:spcPts val="0"/>
                        </a:spcBef>
                        <a:spcAft>
                          <a:spcPts val="0"/>
                        </a:spcAft>
                        <a:buNone/>
                      </a:pPr>
                      <a:r>
                        <a:rPr lang="en-US" sz="2400"/>
                        <a:t>OCS</a:t>
                      </a:r>
                      <a:endParaRPr sz="2400"/>
                    </a:p>
                  </a:txBody>
                  <a:tcPr marL="91450" marR="91450" marT="45725" marB="45725"/>
                </a:tc>
                <a:tc>
                  <a:txBody>
                    <a:bodyPr/>
                    <a:lstStyle/>
                    <a:p>
                      <a:pPr marL="0" marR="0" lvl="0" indent="0" algn="l" rtl="0">
                        <a:spcBef>
                          <a:spcPts val="0"/>
                        </a:spcBef>
                        <a:spcAft>
                          <a:spcPts val="0"/>
                        </a:spcAft>
                        <a:buNone/>
                      </a:pPr>
                      <a:r>
                        <a:rPr lang="en-US" sz="2400"/>
                        <a:t>CWO</a:t>
                      </a:r>
                      <a:endParaRPr sz="2400"/>
                    </a:p>
                  </a:txBody>
                  <a:tcPr marL="91450" marR="91450" marT="45725" marB="45725">
                    <a:lnR w="12700" cap="flat" cmpd="sng">
                      <a:solidFill>
                        <a:schemeClr val="lt1"/>
                      </a:solidFill>
                      <a:prstDash val="solid"/>
                      <a:round/>
                      <a:headEnd type="none" w="sm" len="sm"/>
                      <a:tailEnd type="none" w="sm" len="sm"/>
                    </a:lnR>
                  </a:tcPr>
                </a:tc>
                <a:tc>
                  <a:txBody>
                    <a:bodyPr/>
                    <a:lstStyle/>
                    <a:p>
                      <a:pPr marL="0" marR="0" lvl="0" indent="0" algn="l" rtl="0">
                        <a:spcBef>
                          <a:spcPts val="0"/>
                        </a:spcBef>
                        <a:spcAft>
                          <a:spcPts val="0"/>
                        </a:spcAft>
                        <a:buNone/>
                      </a:pPr>
                      <a:r>
                        <a:rPr lang="en-US" sz="2400"/>
                        <a:t>LDO</a:t>
                      </a:r>
                      <a:endParaRPr sz="24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024575">
                <a:tc>
                  <a:txBody>
                    <a:bodyPr/>
                    <a:lstStyle/>
                    <a:p>
                      <a:pPr marL="0" marR="0" lvl="0" indent="0" algn="l" rtl="0">
                        <a:spcBef>
                          <a:spcPts val="0"/>
                        </a:spcBef>
                        <a:spcAft>
                          <a:spcPts val="0"/>
                        </a:spcAft>
                        <a:buNone/>
                      </a:pPr>
                      <a:r>
                        <a:rPr lang="en-US" b="1">
                          <a:solidFill>
                            <a:schemeClr val="lt1"/>
                          </a:solidFill>
                        </a:rPr>
                        <a:t>Designator</a:t>
                      </a:r>
                      <a:endParaRPr b="1">
                        <a:solidFill>
                          <a:schemeClr val="lt1"/>
                        </a:solidFill>
                      </a:endParaRPr>
                    </a:p>
                  </a:txBody>
                  <a:tcPr marL="91450" marR="91450" marT="45725" marB="45725">
                    <a:lnR w="12700" cap="flat" cmpd="sng">
                      <a:solidFill>
                        <a:schemeClr val="lt1"/>
                      </a:solidFill>
                      <a:prstDash val="solid"/>
                      <a:round/>
                      <a:headEnd type="none" w="sm" len="sm"/>
                      <a:tailEnd type="none" w="sm" len="sm"/>
                    </a:lnR>
                    <a:solidFill>
                      <a:schemeClr val="accent2"/>
                    </a:solidFill>
                  </a:tcPr>
                </a:tc>
                <a:tc>
                  <a:txBody>
                    <a:bodyPr/>
                    <a:lstStyle/>
                    <a:p>
                      <a:pPr marL="0" lvl="0" indent="0" algn="l" rtl="0">
                        <a:spcBef>
                          <a:spcPts val="0"/>
                        </a:spcBef>
                        <a:spcAft>
                          <a:spcPts val="0"/>
                        </a:spcAft>
                        <a:buClr>
                          <a:schemeClr val="dk1"/>
                        </a:buClr>
                        <a:buFont typeface="Arial"/>
                        <a:buNone/>
                      </a:pPr>
                      <a:r>
                        <a:rPr lang="en-US" sz="1200"/>
                        <a:t>URL, RL, Marines, Selected Staff Corps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200" dirty="0"/>
                        <a:t>SWO, SWO/ED, NUC, SPECWAR, EOD, NFO, PILOT, CEC, Nurse, IP, Core</a:t>
                      </a:r>
                      <a:endParaRPr sz="1200" dirty="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Clr>
                          <a:schemeClr val="dk1"/>
                        </a:buClr>
                        <a:buFont typeface="Arial"/>
                        <a:buNone/>
                      </a:pPr>
                      <a:r>
                        <a:rPr lang="en-US" sz="1200"/>
                        <a:t>URL, RL, Selected Staff Corps</a:t>
                      </a:r>
                      <a:endParaRPr sz="1200"/>
                    </a:p>
                  </a:txBody>
                  <a:tcPr marL="91450" marR="91450" marT="45725" marB="45725"/>
                </a:tc>
                <a:tc>
                  <a:txBody>
                    <a:bodyPr/>
                    <a:lstStyle/>
                    <a:p>
                      <a:pPr marL="0" lvl="0" indent="0" algn="l" rtl="0">
                        <a:spcBef>
                          <a:spcPts val="0"/>
                        </a:spcBef>
                        <a:spcAft>
                          <a:spcPts val="0"/>
                        </a:spcAft>
                        <a:buNone/>
                      </a:pPr>
                      <a:r>
                        <a:rPr lang="en-US" sz="1200"/>
                        <a:t>Surface, Sub/NUC, Aviation, General/ Staff, and IW Communities</a:t>
                      </a:r>
                      <a:endParaRPr sz="1200"/>
                    </a:p>
                  </a:txBody>
                  <a:tcPr marL="91450" marR="91450" marT="45725" marB="45725">
                    <a:lnR w="12700" cap="flat" cmpd="sng">
                      <a:solidFill>
                        <a:schemeClr val="lt1"/>
                      </a:solidFill>
                      <a:prstDash val="solid"/>
                      <a:round/>
                      <a:headEnd type="none" w="sm" len="sm"/>
                      <a:tailEnd type="none" w="sm" len="sm"/>
                    </a:lnR>
                  </a:tcPr>
                </a:tc>
                <a:tc>
                  <a:txBody>
                    <a:bodyPr/>
                    <a:lstStyle/>
                    <a:p>
                      <a:pPr marL="0" lvl="0" indent="0" algn="l" rtl="0">
                        <a:spcBef>
                          <a:spcPts val="0"/>
                        </a:spcBef>
                        <a:spcAft>
                          <a:spcPts val="0"/>
                        </a:spcAft>
                        <a:buNone/>
                      </a:pPr>
                      <a:r>
                        <a:rPr lang="en-US" sz="1200"/>
                        <a:t>Surface, Sub/NUC, Aviation, General/ Staff Communities and Off-Ramp IW &amp; Off Ramp Supply </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396775">
                <a:tc>
                  <a:txBody>
                    <a:bodyPr/>
                    <a:lstStyle/>
                    <a:p>
                      <a:pPr marL="0" marR="0" lvl="0" indent="0" algn="l" rtl="0">
                        <a:spcBef>
                          <a:spcPts val="0"/>
                        </a:spcBef>
                        <a:spcAft>
                          <a:spcPts val="0"/>
                        </a:spcAft>
                        <a:buNone/>
                      </a:pPr>
                      <a:r>
                        <a:rPr lang="en-US" b="1">
                          <a:solidFill>
                            <a:schemeClr val="lt1"/>
                          </a:solidFill>
                        </a:rPr>
                        <a:t>Max Age/ TIS/TIG</a:t>
                      </a:r>
                      <a:endParaRPr b="1">
                        <a:solidFill>
                          <a:schemeClr val="lt1"/>
                        </a:solidFill>
                      </a:endParaRPr>
                    </a:p>
                  </a:txBody>
                  <a:tcPr marL="91450" marR="91450" marT="45725" marB="45725">
                    <a:lnR w="12700" cap="flat" cmpd="sng">
                      <a:solidFill>
                        <a:schemeClr val="lt1"/>
                      </a:solidFill>
                      <a:prstDash val="solid"/>
                      <a:round/>
                      <a:headEnd type="none" w="sm" len="sm"/>
                      <a:tailEnd type="none" w="sm" len="sm"/>
                    </a:lnR>
                    <a:solidFill>
                      <a:schemeClr val="accent2"/>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200"/>
                        <a:t>17-23 on July 1 of the year of entry</a:t>
                      </a:r>
                      <a:endParaRPr sz="1200"/>
                    </a:p>
                    <a:p>
                      <a:pPr marL="0" marR="0" lvl="0" indent="0" algn="l" rtl="0">
                        <a:lnSpc>
                          <a:spcPct val="100000"/>
                        </a:lnSpc>
                        <a:spcBef>
                          <a:spcPts val="0"/>
                        </a:spcBef>
                        <a:spcAft>
                          <a:spcPts val="0"/>
                        </a:spcAft>
                        <a:buClr>
                          <a:schemeClr val="dk1"/>
                        </a:buClr>
                        <a:buSzPts val="1400"/>
                        <a:buFont typeface="Calibri"/>
                        <a:buNone/>
                      </a:pP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t>Core-27, </a:t>
                      </a:r>
                      <a:endParaRPr sz="1200" dirty="0"/>
                    </a:p>
                    <a:p>
                      <a:pPr marL="0" lvl="0" indent="0" algn="l" rtl="0">
                        <a:spcBef>
                          <a:spcPts val="0"/>
                        </a:spcBef>
                        <a:spcAft>
                          <a:spcPts val="0"/>
                        </a:spcAft>
                        <a:buNone/>
                      </a:pPr>
                      <a:r>
                        <a:rPr lang="en-US" sz="1200" dirty="0"/>
                        <a:t>PILOT/NFO-27 SPECWAR-29, EOD-30, </a:t>
                      </a:r>
                      <a:endParaRPr sz="1200" dirty="0"/>
                    </a:p>
                    <a:p>
                      <a:pPr marL="0" lvl="0" indent="0" algn="l" rtl="0">
                        <a:spcBef>
                          <a:spcPts val="0"/>
                        </a:spcBef>
                        <a:spcAft>
                          <a:spcPts val="0"/>
                        </a:spcAft>
                        <a:buNone/>
                      </a:pPr>
                      <a:r>
                        <a:rPr lang="en-US" sz="1200" dirty="0"/>
                        <a:t>NUC/SWO -31  </a:t>
                      </a:r>
                      <a:endParaRPr sz="1200" dirty="0"/>
                    </a:p>
                    <a:p>
                      <a:pPr marL="0" lvl="0" indent="0" algn="l" rtl="0">
                        <a:spcBef>
                          <a:spcPts val="0"/>
                        </a:spcBef>
                        <a:spcAft>
                          <a:spcPts val="0"/>
                        </a:spcAft>
                        <a:buClr>
                          <a:schemeClr val="dk1"/>
                        </a:buClr>
                        <a:buSzPts val="1400"/>
                        <a:buFont typeface="Calibri"/>
                        <a:buNone/>
                      </a:pPr>
                      <a:r>
                        <a:rPr lang="en-US" sz="1200" dirty="0"/>
                        <a:t>CEC-35,  IP-35, Nurse-42, (Waivers…)</a:t>
                      </a:r>
                      <a:endParaRPr sz="1200" dirty="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Clr>
                          <a:schemeClr val="dk1"/>
                        </a:buClr>
                        <a:buSzPts val="1100"/>
                        <a:buFont typeface="Arial"/>
                        <a:buNone/>
                      </a:pPr>
                      <a:r>
                        <a:rPr lang="en-US" sz="1200"/>
                        <a:t>At least 19; meet Program Authorization requirements</a:t>
                      </a:r>
                      <a:endParaRPr sz="1200"/>
                    </a:p>
                  </a:txBody>
                  <a:tcPr marL="91450" marR="91450" marT="45725" marB="45725"/>
                </a:tc>
                <a:tc>
                  <a:txBody>
                    <a:bodyPr/>
                    <a:lstStyle/>
                    <a:p>
                      <a:pPr marL="0" lvl="0" indent="0" algn="l" rtl="0">
                        <a:spcBef>
                          <a:spcPts val="0"/>
                        </a:spcBef>
                        <a:spcAft>
                          <a:spcPts val="0"/>
                        </a:spcAft>
                        <a:buNone/>
                      </a:pPr>
                      <a:r>
                        <a:rPr lang="en-US" sz="1200"/>
                        <a:t>CWO2: 14-20 years TIS for E6 selected for E7, E7, and E8 (includes frocked E9s).</a:t>
                      </a:r>
                      <a:endParaRPr sz="1200"/>
                    </a:p>
                    <a:p>
                      <a:pPr marL="0" lvl="0" indent="0" algn="l" rtl="0">
                        <a:spcBef>
                          <a:spcPts val="0"/>
                        </a:spcBef>
                        <a:spcAft>
                          <a:spcPts val="0"/>
                        </a:spcAft>
                        <a:buNone/>
                      </a:pPr>
                      <a:r>
                        <a:rPr lang="en-US" sz="1200"/>
                        <a:t>CWO3: 14-22 years TIS and 1 day TIG as an E9 as of board convening date.</a:t>
                      </a:r>
                      <a:endParaRPr sz="1200"/>
                    </a:p>
                    <a:p>
                      <a:pPr marL="0" lvl="0" indent="0" algn="l" rtl="0">
                        <a:spcBef>
                          <a:spcPts val="0"/>
                        </a:spcBef>
                        <a:spcAft>
                          <a:spcPts val="0"/>
                        </a:spcAft>
                        <a:buNone/>
                      </a:pPr>
                      <a:r>
                        <a:rPr lang="en-US" sz="1200"/>
                        <a:t>LTJG: Case by Case basis</a:t>
                      </a:r>
                      <a:endParaRPr sz="1200"/>
                    </a:p>
                  </a:txBody>
                  <a:tcPr marL="91450" marR="91450" marT="45725" marB="45725">
                    <a:lnR w="12700" cap="flat" cmpd="sng">
                      <a:solidFill>
                        <a:schemeClr val="lt1"/>
                      </a:solidFill>
                      <a:prstDash val="solid"/>
                      <a:round/>
                      <a:headEnd type="none" w="sm" len="sm"/>
                      <a:tailEnd type="none" w="sm" len="sm"/>
                    </a:lnR>
                  </a:tcPr>
                </a:tc>
                <a:tc>
                  <a:txBody>
                    <a:bodyPr/>
                    <a:lstStyle/>
                    <a:p>
                      <a:pPr marL="0" lvl="0" indent="0" algn="l" rtl="0">
                        <a:spcBef>
                          <a:spcPts val="0"/>
                        </a:spcBef>
                        <a:spcAft>
                          <a:spcPts val="0"/>
                        </a:spcAft>
                        <a:buNone/>
                      </a:pPr>
                      <a:r>
                        <a:rPr lang="en-US" sz="1200"/>
                        <a:t>8-14 years TIS and 1 year TIG for E6 and up. Off-ramp designators (651X, 681X, and 682X) may apply up to 15  years TIS.</a:t>
                      </a:r>
                      <a:endParaRPr sz="1200"/>
                    </a:p>
                    <a:p>
                      <a:pPr marL="0" lvl="0" indent="0" algn="l" rtl="0">
                        <a:spcBef>
                          <a:spcPts val="0"/>
                        </a:spcBef>
                        <a:spcAft>
                          <a:spcPts val="0"/>
                        </a:spcAft>
                        <a:buNone/>
                      </a:pP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875250">
                <a:tc>
                  <a:txBody>
                    <a:bodyPr/>
                    <a:lstStyle/>
                    <a:p>
                      <a:pPr marL="0" marR="0" lvl="0" indent="0" algn="l" rtl="0">
                        <a:spcBef>
                          <a:spcPts val="0"/>
                        </a:spcBef>
                        <a:spcAft>
                          <a:spcPts val="0"/>
                        </a:spcAft>
                        <a:buNone/>
                      </a:pPr>
                      <a:r>
                        <a:rPr lang="en-US" b="1">
                          <a:solidFill>
                            <a:schemeClr val="lt1"/>
                          </a:solidFill>
                        </a:rPr>
                        <a:t>Reqs</a:t>
                      </a:r>
                      <a:endParaRPr b="1">
                        <a:solidFill>
                          <a:schemeClr val="lt1"/>
                        </a:solidFill>
                      </a:endParaRPr>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Clr>
                          <a:schemeClr val="dk1"/>
                        </a:buClr>
                        <a:buFont typeface="Arial"/>
                        <a:buNone/>
                      </a:pPr>
                      <a:r>
                        <a:rPr lang="en-US" sz="1200"/>
                        <a:t>US Citizen, Nomination, SAT 1050 or 22 ACT within 2yrs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200"/>
                        <a:t>US Citizen, SAT 1000 (500 math 500 reading) or ACT 41 (21 math 20 Eng)</a:t>
                      </a:r>
                      <a:endParaRPr sz="1200"/>
                    </a:p>
                  </a:txBody>
                  <a:tcPr marL="91450" marR="91450" marT="45725" marB="45725">
                    <a:lnL w="12700" cap="flat" cmpd="sng">
                      <a:solidFill>
                        <a:schemeClr val="lt1"/>
                      </a:solidFill>
                      <a:prstDash val="solid"/>
                      <a:round/>
                      <a:headEnd type="none" w="sm" len="sm"/>
                      <a:tailEnd type="none" w="sm" len="sm"/>
                    </a:lnL>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200"/>
                        <a:t>US Citizen, Officer Aptitude Test, Bachelor’s Degree, GPA 2.5 </a:t>
                      </a:r>
                      <a:endParaRPr sz="1200"/>
                    </a:p>
                  </a:txBody>
                  <a:tcPr marL="91450" marR="91450" marT="45725" marB="45725">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200"/>
                        <a:t>US Citizen, High school graduate, physically qualified of SAT-Medium or higher, CPO</a:t>
                      </a:r>
                      <a:endParaRPr sz="1200"/>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Same as CWO except E-6 and above. Meet final multiplier for CPO exam. </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1769000">
                <a:tc>
                  <a:txBody>
                    <a:bodyPr/>
                    <a:lstStyle/>
                    <a:p>
                      <a:pPr marL="0" marR="0" lvl="0" indent="0" algn="l" rtl="0">
                        <a:spcBef>
                          <a:spcPts val="0"/>
                        </a:spcBef>
                        <a:spcAft>
                          <a:spcPts val="0"/>
                        </a:spcAft>
                        <a:buNone/>
                      </a:pPr>
                      <a:r>
                        <a:rPr lang="en-US" b="1">
                          <a:solidFill>
                            <a:schemeClr val="lt1"/>
                          </a:solidFill>
                        </a:rPr>
                        <a:t>Disqualifiers</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a:t>Disciplinary action under Article 15, Civil Court convictions, LIMDU, Married, Pregnant, dependents, obligations of parenthood</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200"/>
                        <a:t>Felony convictions, drug use, DUI/DWI-3 years, NJP or misdemeanors-3yrs, courts martial, PFA failure-3yrs, LIMDU, PFA below Good High, Bachelor’s Degree</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Courts-martial, civilian felony convictions, NJP/ misdemeanor convictions last 3 years, LIMDU</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200"/>
                        <a:t>Felony convictions, drug use, DUI/DWI-3 years, NJP or misdemeanors -3yrs, courts martial.HYT, LIMDU, HUMS, TNPQ, Defective color perception (for certain designators ) NMT 20 years.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t>Same as CWO. NMT than 16 years of service, CWO’s cannot have 1x Failure to Select,  or less than 2 years commissioned service.</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30</a:t>
            </a:fld>
            <a:endParaRPr/>
          </a:p>
        </p:txBody>
      </p:sp>
      <p:sp>
        <p:nvSpPr>
          <p:cNvPr id="5" name="Google Shape;330;p39"/>
          <p:cNvSpPr txBox="1">
            <a:spLocks/>
          </p:cNvSpPr>
          <p:nvPr/>
        </p:nvSpPr>
        <p:spPr>
          <a:xfrm>
            <a:off x="-13854" y="19769"/>
            <a:ext cx="9143998" cy="863601"/>
          </a:xfrm>
          <a:prstGeom prst="rect">
            <a:avLst/>
          </a:prstGeom>
          <a:noFill/>
          <a:ln>
            <a:noFill/>
          </a:ln>
        </p:spPr>
        <p:txBody>
          <a:bodyPr spcFirstLastPara="1" vert="horz" wrap="square" lIns="91425" tIns="45700" rIns="91425" bIns="45700" rtlCol="0" anchor="ctr" anchorCtr="0">
            <a:noAutofit/>
          </a:bodyPr>
          <a:lstStyle>
            <a:lvl1pPr lvl="0" algn="ctr" defTabSz="457200" rtl="0" eaLnBrk="1" latinLnBrk="0" hangingPunct="1">
              <a:spcBef>
                <a:spcPts val="0"/>
              </a:spcBef>
              <a:spcAft>
                <a:spcPts val="0"/>
              </a:spcAft>
              <a:buClr>
                <a:srgbClr val="002060"/>
              </a:buClr>
              <a:buSzPts val="2800"/>
              <a:buFont typeface="Arial"/>
              <a:buNone/>
              <a:defRPr sz="3600" kern="1200">
                <a:solidFill>
                  <a:srgbClr val="002060"/>
                </a:solidFill>
                <a:latin typeface="+mj-lt"/>
                <a:ea typeface="+mj-ea"/>
                <a:cs typeface="+mj-cs"/>
              </a:defRPr>
            </a:lvl1pPr>
            <a:lvl2pPr lvl="1" eaLnBrk="1" hangingPunct="1">
              <a:spcBef>
                <a:spcPts val="0"/>
              </a:spcBef>
              <a:spcAft>
                <a:spcPts val="0"/>
              </a:spcAft>
              <a:buSzPts val="1400"/>
              <a:buNone/>
              <a:defRPr>
                <a:solidFill>
                  <a:schemeClr val="tx2"/>
                </a:solidFill>
              </a:defRPr>
            </a:lvl2pPr>
            <a:lvl3pPr lvl="2" eaLnBrk="1" hangingPunct="1">
              <a:spcBef>
                <a:spcPts val="0"/>
              </a:spcBef>
              <a:spcAft>
                <a:spcPts val="0"/>
              </a:spcAft>
              <a:buSzPts val="1400"/>
              <a:buNone/>
              <a:defRPr>
                <a:solidFill>
                  <a:schemeClr val="tx2"/>
                </a:solidFill>
              </a:defRPr>
            </a:lvl3pPr>
            <a:lvl4pPr lvl="3" eaLnBrk="1" hangingPunct="1">
              <a:spcBef>
                <a:spcPts val="0"/>
              </a:spcBef>
              <a:spcAft>
                <a:spcPts val="0"/>
              </a:spcAft>
              <a:buSzPts val="1400"/>
              <a:buNone/>
              <a:defRPr>
                <a:solidFill>
                  <a:schemeClr val="tx2"/>
                </a:solidFill>
              </a:defRPr>
            </a:lvl4pPr>
            <a:lvl5pPr lvl="4" eaLnBrk="1" hangingPunct="1">
              <a:spcBef>
                <a:spcPts val="0"/>
              </a:spcBef>
              <a:spcAft>
                <a:spcPts val="0"/>
              </a:spcAft>
              <a:buSzPts val="1400"/>
              <a:buNone/>
              <a:defRPr>
                <a:solidFill>
                  <a:schemeClr val="tx2"/>
                </a:solidFill>
              </a:defRPr>
            </a:lvl5pPr>
            <a:lvl6pPr lvl="5" eaLnBrk="1" hangingPunct="1">
              <a:spcBef>
                <a:spcPts val="0"/>
              </a:spcBef>
              <a:spcAft>
                <a:spcPts val="0"/>
              </a:spcAft>
              <a:buSzPts val="1400"/>
              <a:buNone/>
              <a:defRPr>
                <a:solidFill>
                  <a:schemeClr val="tx2"/>
                </a:solidFill>
              </a:defRPr>
            </a:lvl6pPr>
            <a:lvl7pPr lvl="6" eaLnBrk="1" hangingPunct="1">
              <a:spcBef>
                <a:spcPts val="0"/>
              </a:spcBef>
              <a:spcAft>
                <a:spcPts val="0"/>
              </a:spcAft>
              <a:buSzPts val="1400"/>
              <a:buNone/>
              <a:defRPr>
                <a:solidFill>
                  <a:schemeClr val="tx2"/>
                </a:solidFill>
              </a:defRPr>
            </a:lvl7pPr>
            <a:lvl8pPr lvl="7" eaLnBrk="1" hangingPunct="1">
              <a:spcBef>
                <a:spcPts val="0"/>
              </a:spcBef>
              <a:spcAft>
                <a:spcPts val="0"/>
              </a:spcAft>
              <a:buSzPts val="1400"/>
              <a:buNone/>
              <a:defRPr>
                <a:solidFill>
                  <a:schemeClr val="tx2"/>
                </a:solidFill>
              </a:defRPr>
            </a:lvl8pPr>
            <a:lvl9pPr lvl="8" eaLnBrk="1" hangingPunct="1">
              <a:spcBef>
                <a:spcPts val="0"/>
              </a:spcBef>
              <a:spcAft>
                <a:spcPts val="0"/>
              </a:spcAft>
              <a:buSzPts val="1400"/>
              <a:buNone/>
              <a:defRPr>
                <a:solidFill>
                  <a:schemeClr val="tx2"/>
                </a:solidFill>
              </a:defRPr>
            </a:lvl9pPr>
          </a:lstStyle>
          <a:p>
            <a:r>
              <a:rPr lang="en-US" dirty="0"/>
              <a:t>Medical Commissioning Programs</a:t>
            </a:r>
          </a:p>
        </p:txBody>
      </p:sp>
      <p:pic>
        <p:nvPicPr>
          <p:cNvPr id="8" name="Picture 7" descr="A close up of a sign&#10;&#10;Description automatically generated">
            <a:extLst>
              <a:ext uri="{FF2B5EF4-FFF2-40B4-BE49-F238E27FC236}">
                <a16:creationId xmlns:a16="http://schemas.microsoft.com/office/drawing/2014/main" id="{1C50FB4B-7B42-49BA-B569-05D823AA6B3F}"/>
              </a:ext>
            </a:extLst>
          </p:cNvPr>
          <p:cNvPicPr>
            <a:picLocks noChangeAspect="1"/>
          </p:cNvPicPr>
          <p:nvPr/>
        </p:nvPicPr>
        <p:blipFill>
          <a:blip r:embed="rId3"/>
          <a:stretch>
            <a:fillRect/>
          </a:stretch>
        </p:blipFill>
        <p:spPr>
          <a:xfrm>
            <a:off x="0" y="1097972"/>
            <a:ext cx="9144000" cy="4038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Enlisted Medical Programs Comparison</a:t>
            </a:r>
            <a:endParaRPr dirty="0"/>
          </a:p>
        </p:txBody>
      </p:sp>
      <p:sp>
        <p:nvSpPr>
          <p:cNvPr id="331" name="Google Shape;331;p39"/>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
        <p:nvSpPr>
          <p:cNvPr id="332" name="Google Shape;332;p39"/>
          <p:cNvSpPr txBox="1">
            <a:spLocks noGrp="1"/>
          </p:cNvSpPr>
          <p:nvPr>
            <p:ph type="body" idx="1"/>
          </p:nvPr>
        </p:nvSpPr>
        <p:spPr>
          <a:xfrm>
            <a:off x="0" y="855740"/>
            <a:ext cx="8991600" cy="5471100"/>
          </a:xfrm>
          <a:prstGeom prst="rect">
            <a:avLst/>
          </a:prstGeom>
        </p:spPr>
        <p:txBody>
          <a:bodyPr spcFirstLastPara="1" wrap="square" lIns="91425" tIns="45700" rIns="91425" bIns="45700" anchor="t" anchorCtr="0">
            <a:noAutofit/>
          </a:bodyPr>
          <a:lstStyle/>
          <a:p>
            <a:pPr marL="0" lvl="0" indent="0" algn="l" rtl="0">
              <a:spcBef>
                <a:spcPts val="0"/>
              </a:spcBef>
              <a:spcAft>
                <a:spcPts val="1000"/>
              </a:spcAft>
              <a:buNone/>
            </a:pPr>
            <a:endParaRPr/>
          </a:p>
        </p:txBody>
      </p:sp>
      <p:graphicFrame>
        <p:nvGraphicFramePr>
          <p:cNvPr id="333" name="Google Shape;333;p39"/>
          <p:cNvGraphicFramePr/>
          <p:nvPr>
            <p:extLst>
              <p:ext uri="{D42A27DB-BD31-4B8C-83A1-F6EECF244321}">
                <p14:modId xmlns:p14="http://schemas.microsoft.com/office/powerpoint/2010/main" val="2769571767"/>
              </p:ext>
            </p:extLst>
          </p:nvPr>
        </p:nvGraphicFramePr>
        <p:xfrm>
          <a:off x="0" y="804082"/>
          <a:ext cx="9144025" cy="6051677"/>
        </p:xfrm>
        <a:graphic>
          <a:graphicData uri="http://schemas.openxmlformats.org/drawingml/2006/table">
            <a:tbl>
              <a:tblPr firstRow="1" bandRow="1">
                <a:noFill/>
                <a:tableStyleId>{C8593240-C061-4D0F-B916-7C6E0CD5ECC9}</a:tableStyleId>
              </a:tblPr>
              <a:tblGrid>
                <a:gridCol w="1600300">
                  <a:extLst>
                    <a:ext uri="{9D8B030D-6E8A-4147-A177-3AD203B41FA5}">
                      <a16:colId xmlns:a16="http://schemas.microsoft.com/office/drawing/2014/main" val="20000"/>
                    </a:ext>
                  </a:extLst>
                </a:gridCol>
                <a:gridCol w="2456575">
                  <a:extLst>
                    <a:ext uri="{9D8B030D-6E8A-4147-A177-3AD203B41FA5}">
                      <a16:colId xmlns:a16="http://schemas.microsoft.com/office/drawing/2014/main" val="20001"/>
                    </a:ext>
                  </a:extLst>
                </a:gridCol>
                <a:gridCol w="2504850">
                  <a:extLst>
                    <a:ext uri="{9D8B030D-6E8A-4147-A177-3AD203B41FA5}">
                      <a16:colId xmlns:a16="http://schemas.microsoft.com/office/drawing/2014/main" val="20002"/>
                    </a:ext>
                  </a:extLst>
                </a:gridCol>
                <a:gridCol w="2582300">
                  <a:extLst>
                    <a:ext uri="{9D8B030D-6E8A-4147-A177-3AD203B41FA5}">
                      <a16:colId xmlns:a16="http://schemas.microsoft.com/office/drawing/2014/main" val="20003"/>
                    </a:ext>
                  </a:extLst>
                </a:gridCol>
              </a:tblGrid>
              <a:tr h="2017581">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MECP</a:t>
                      </a:r>
                      <a:endParaRPr sz="1800"/>
                    </a:p>
                  </a:txBody>
                  <a:tcPr marL="91450" marR="91450" marT="45725" marB="45725"/>
                </a:tc>
                <a:tc>
                  <a:txBody>
                    <a:bodyPr/>
                    <a:lstStyle/>
                    <a:p>
                      <a:pPr marL="0" marR="0" lvl="0" indent="0" algn="l" rtl="0">
                        <a:spcBef>
                          <a:spcPts val="0"/>
                        </a:spcBef>
                        <a:spcAft>
                          <a:spcPts val="0"/>
                        </a:spcAft>
                        <a:buNone/>
                      </a:pPr>
                      <a:r>
                        <a:rPr lang="en-US" sz="1800" dirty="0"/>
                        <a:t>MSC-IPP</a:t>
                      </a:r>
                      <a:endParaRPr sz="1800" dirty="0"/>
                    </a:p>
                  </a:txBody>
                  <a:tcPr marL="91450" marR="91450" marT="45725" marB="45725"/>
                </a:tc>
                <a:tc>
                  <a:txBody>
                    <a:bodyPr/>
                    <a:lstStyle/>
                    <a:p>
                      <a:pPr marL="0" marR="0" lvl="0" indent="0" algn="l" rtl="0">
                        <a:spcBef>
                          <a:spcPts val="0"/>
                        </a:spcBef>
                        <a:spcAft>
                          <a:spcPts val="0"/>
                        </a:spcAft>
                        <a:buNone/>
                      </a:pPr>
                      <a:r>
                        <a:rPr lang="en-US" sz="1800">
                          <a:solidFill>
                            <a:srgbClr val="FFFFFF"/>
                          </a:solidFill>
                        </a:rPr>
                        <a:t>EMDP2</a:t>
                      </a:r>
                      <a:endParaRPr sz="1800">
                        <a:solidFill>
                          <a:srgbClr val="FFFFFF"/>
                        </a:solidFill>
                      </a:endParaRPr>
                    </a:p>
                  </a:txBody>
                  <a:tcPr marL="91450" marR="91450" marT="45725" marB="45725"/>
                </a:tc>
                <a:extLst>
                  <a:ext uri="{0D108BD9-81ED-4DB2-BD59-A6C34878D82A}">
                    <a16:rowId xmlns:a16="http://schemas.microsoft.com/office/drawing/2014/main" val="10000"/>
                  </a:ext>
                </a:extLst>
              </a:tr>
              <a:tr h="1219608">
                <a:tc>
                  <a:txBody>
                    <a:bodyPr/>
                    <a:lstStyle/>
                    <a:p>
                      <a:pPr marL="0" marR="0" lvl="0" indent="0" algn="l" rtl="0">
                        <a:spcBef>
                          <a:spcPts val="0"/>
                        </a:spcBef>
                        <a:spcAft>
                          <a:spcPts val="0"/>
                        </a:spcAft>
                        <a:buNone/>
                      </a:pPr>
                      <a:r>
                        <a:rPr lang="en-US" b="1">
                          <a:solidFill>
                            <a:schemeClr val="lt1"/>
                          </a:solidFill>
                        </a:rPr>
                        <a:t>Designators</a:t>
                      </a:r>
                      <a:endParaRPr b="1">
                        <a:solidFill>
                          <a:schemeClr val="lt1"/>
                        </a:solidFill>
                      </a:endParaRPr>
                    </a:p>
                  </a:txBody>
                  <a:tcPr marL="91450" marR="91450" marT="45725" marB="45725">
                    <a:lnR w="12700" cap="flat" cmpd="sng">
                      <a:solidFill>
                        <a:schemeClr val="lt1"/>
                      </a:solidFill>
                      <a:prstDash val="solid"/>
                      <a:round/>
                      <a:headEnd type="none" w="sm" len="sm"/>
                      <a:tailEnd type="none" w="sm" len="sm"/>
                    </a:lnR>
                    <a:solidFill>
                      <a:schemeClr val="accent2"/>
                    </a:solidFill>
                  </a:tcPr>
                </a:tc>
                <a:tc>
                  <a:txBody>
                    <a:bodyPr/>
                    <a:lstStyle/>
                    <a:p>
                      <a:pPr marL="0" lvl="0" indent="0" algn="l" rtl="0">
                        <a:spcBef>
                          <a:spcPts val="0"/>
                        </a:spcBef>
                        <a:spcAft>
                          <a:spcPts val="0"/>
                        </a:spcAft>
                        <a:buNone/>
                      </a:pPr>
                      <a:endParaRPr sz="120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Clr>
                          <a:schemeClr val="dk1"/>
                        </a:buClr>
                        <a:buFont typeface="Arial"/>
                        <a:buNone/>
                      </a:pPr>
                      <a:r>
                        <a:rPr lang="en-US" sz="1200" dirty="0"/>
                        <a:t>Health Care Administration (HCA), Entomology, Environmental Health, Industrial Hygiene, Medical Laboratory Science, Pharmacy, Radiation Health, Social Work and Physician Assistant.</a:t>
                      </a:r>
                      <a:endParaRPr sz="1200" dirty="0"/>
                    </a:p>
                  </a:txBody>
                  <a:tcPr marL="91450" marR="91450" marT="45725" marB="45725"/>
                </a:tc>
                <a:tc>
                  <a:txBody>
                    <a:bodyPr/>
                    <a:lstStyle/>
                    <a:p>
                      <a:pPr marL="0" lvl="0" indent="0" algn="l" rtl="0">
                        <a:spcBef>
                          <a:spcPts val="0"/>
                        </a:spcBef>
                        <a:spcAft>
                          <a:spcPts val="0"/>
                        </a:spcAft>
                        <a:buNone/>
                      </a:pPr>
                      <a:r>
                        <a:rPr lang="en-US" sz="1200" dirty="0"/>
                        <a:t>The Enlisted to Medical Degree Preparatory Program is a 2-year program for Sailors to</a:t>
                      </a:r>
                      <a:r>
                        <a:rPr lang="en-US" sz="1200" baseline="0" dirty="0"/>
                        <a:t> complete prep coursework for applying for Medical School.</a:t>
                      </a:r>
                      <a:endParaRPr sz="1200" dirty="0"/>
                    </a:p>
                  </a:txBody>
                  <a:tcPr marL="91450" marR="91450" marT="45725" marB="45725"/>
                </a:tc>
                <a:extLst>
                  <a:ext uri="{0D108BD9-81ED-4DB2-BD59-A6C34878D82A}">
                    <a16:rowId xmlns:a16="http://schemas.microsoft.com/office/drawing/2014/main" val="10001"/>
                  </a:ext>
                </a:extLst>
              </a:tr>
              <a:tr h="375271">
                <a:tc>
                  <a:txBody>
                    <a:bodyPr/>
                    <a:lstStyle/>
                    <a:p>
                      <a:pPr marL="0" marR="0" lvl="0" indent="0" algn="l" rtl="0">
                        <a:spcBef>
                          <a:spcPts val="0"/>
                        </a:spcBef>
                        <a:spcAft>
                          <a:spcPts val="0"/>
                        </a:spcAft>
                        <a:buNone/>
                      </a:pPr>
                      <a:r>
                        <a:rPr lang="en-US" b="1">
                          <a:solidFill>
                            <a:schemeClr val="lt1"/>
                          </a:solidFill>
                        </a:rPr>
                        <a:t>Max Age</a:t>
                      </a:r>
                      <a:endParaRPr b="1">
                        <a:solidFill>
                          <a:schemeClr val="lt1"/>
                        </a:solidFill>
                      </a:endParaRPr>
                    </a:p>
                  </a:txBody>
                  <a:tcPr marL="91450" marR="91450" marT="45725" marB="45725">
                    <a:lnR w="12700" cap="flat" cmpd="sng">
                      <a:solidFill>
                        <a:schemeClr val="lt1"/>
                      </a:solidFill>
                      <a:prstDash val="solid"/>
                      <a:round/>
                      <a:headEnd type="none" w="sm" len="sm"/>
                      <a:tailEnd type="none" w="sm" len="sm"/>
                    </a:lnR>
                    <a:solidFill>
                      <a:schemeClr val="accent2"/>
                    </a:solidFill>
                  </a:tcPr>
                </a:tc>
                <a:tc>
                  <a:txBody>
                    <a:bodyPr/>
                    <a:lstStyle/>
                    <a:p>
                      <a:pPr marL="0" lvl="0" indent="0" algn="l" rtl="0">
                        <a:spcBef>
                          <a:spcPts val="0"/>
                        </a:spcBef>
                        <a:spcAft>
                          <a:spcPts val="0"/>
                        </a:spcAft>
                        <a:buNone/>
                      </a:pPr>
                      <a:r>
                        <a:rPr lang="en-US" sz="1200"/>
                        <a:t>42 (No Age Waivers)</a:t>
                      </a:r>
                      <a:endParaRPr sz="120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Clr>
                          <a:schemeClr val="dk1"/>
                        </a:buClr>
                        <a:buSzPts val="1100"/>
                        <a:buFont typeface="Arial"/>
                        <a:buNone/>
                      </a:pPr>
                      <a:r>
                        <a:rPr lang="en-US" sz="1200" dirty="0"/>
                        <a:t>42 (No Age Waivers)</a:t>
                      </a:r>
                      <a:endParaRPr sz="1200" dirty="0"/>
                    </a:p>
                  </a:txBody>
                  <a:tcPr marL="91450" marR="91450" marT="45725" marB="45725"/>
                </a:tc>
                <a:tc>
                  <a:txBody>
                    <a:bodyPr/>
                    <a:lstStyle/>
                    <a:p>
                      <a:pPr marL="0" lvl="0" indent="0" algn="l" rtl="0">
                        <a:spcBef>
                          <a:spcPts val="0"/>
                        </a:spcBef>
                        <a:spcAft>
                          <a:spcPts val="0"/>
                        </a:spcAft>
                        <a:buClr>
                          <a:schemeClr val="dk1"/>
                        </a:buClr>
                        <a:buSzPts val="1100"/>
                        <a:buFont typeface="Arial"/>
                        <a:buNone/>
                      </a:pPr>
                      <a:r>
                        <a:rPr lang="en-US" sz="1200"/>
                        <a:t>42 (No Age Waivers)</a:t>
                      </a:r>
                      <a:endParaRPr/>
                    </a:p>
                  </a:txBody>
                  <a:tcPr marL="91450" marR="91450" marT="45725" marB="45725"/>
                </a:tc>
                <a:extLst>
                  <a:ext uri="{0D108BD9-81ED-4DB2-BD59-A6C34878D82A}">
                    <a16:rowId xmlns:a16="http://schemas.microsoft.com/office/drawing/2014/main" val="10002"/>
                  </a:ext>
                </a:extLst>
              </a:tr>
              <a:tr h="1782500">
                <a:tc>
                  <a:txBody>
                    <a:bodyPr/>
                    <a:lstStyle/>
                    <a:p>
                      <a:pPr marL="0" marR="0" lvl="0" indent="0" algn="l" rtl="0">
                        <a:spcBef>
                          <a:spcPts val="0"/>
                        </a:spcBef>
                        <a:spcAft>
                          <a:spcPts val="0"/>
                        </a:spcAft>
                        <a:buNone/>
                      </a:pPr>
                      <a:r>
                        <a:rPr lang="en-US" b="1">
                          <a:solidFill>
                            <a:schemeClr val="lt1"/>
                          </a:solidFill>
                        </a:rPr>
                        <a:t>Requirements</a:t>
                      </a:r>
                      <a:endParaRPr b="1">
                        <a:solidFill>
                          <a:schemeClr val="lt1"/>
                        </a:solidFill>
                      </a:endParaRPr>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Clr>
                          <a:schemeClr val="dk1"/>
                        </a:buClr>
                        <a:buSzPts val="1100"/>
                        <a:buFont typeface="Arial"/>
                        <a:buNone/>
                      </a:pPr>
                      <a:r>
                        <a:rPr lang="en-US" sz="1200" dirty="0"/>
                        <a:t>All ranks, 30 </a:t>
                      </a:r>
                      <a:r>
                        <a:rPr lang="en-US" sz="1200" dirty="0" err="1"/>
                        <a:t>hrs</a:t>
                      </a:r>
                      <a:r>
                        <a:rPr lang="en-US" sz="1200" dirty="0"/>
                        <a:t> credit accepted towards BSN, 2.5 GPA,  SAT 1000, ACT 42. </a:t>
                      </a:r>
                      <a:endParaRPr sz="1200" dirty="0"/>
                    </a:p>
                    <a:p>
                      <a:pPr marL="0" lvl="0" indent="0" algn="l" rtl="0">
                        <a:spcBef>
                          <a:spcPts val="0"/>
                        </a:spcBef>
                        <a:spcAft>
                          <a:spcPts val="0"/>
                        </a:spcAft>
                        <a:buClr>
                          <a:schemeClr val="dk1"/>
                        </a:buClr>
                        <a:buFont typeface="Arial"/>
                        <a:buNone/>
                      </a:pPr>
                      <a:r>
                        <a:rPr lang="en-US" sz="1200" dirty="0"/>
                        <a:t>No Felony convictions, drug use, DUI/DWI-3 years, misdemeanors-4yrs, courts martial</a:t>
                      </a:r>
                      <a:endParaRPr sz="1200" dirty="0"/>
                    </a:p>
                  </a:txBody>
                  <a:tcPr marL="91450" marR="91450" marT="45725" marB="45725">
                    <a:lnL w="12700" cap="flat" cmpd="sng">
                      <a:solidFill>
                        <a:schemeClr val="lt1"/>
                      </a:solidFill>
                      <a:prstDash val="solid"/>
                      <a:round/>
                      <a:headEnd type="none" w="sm" len="sm"/>
                      <a:tailEnd type="none" w="sm" len="sm"/>
                    </a:lnL>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200" dirty="0"/>
                        <a:t>E4-E9, SAT 1000:  ACT 42 (within 5 </a:t>
                      </a:r>
                      <a:r>
                        <a:rPr lang="en-US" sz="1200" dirty="0" err="1"/>
                        <a:t>yrs</a:t>
                      </a:r>
                      <a:r>
                        <a:rPr lang="en-US" sz="1200" dirty="0"/>
                        <a:t>) GRE 300, GMAT 525 (See FAQ for specifics)</a:t>
                      </a:r>
                      <a:endParaRPr sz="1200" dirty="0"/>
                    </a:p>
                    <a:p>
                      <a:pPr marL="0" lvl="0" indent="0" algn="l" rtl="0">
                        <a:spcBef>
                          <a:spcPts val="0"/>
                        </a:spcBef>
                        <a:spcAft>
                          <a:spcPts val="0"/>
                        </a:spcAft>
                        <a:buClr>
                          <a:schemeClr val="dk1"/>
                        </a:buClr>
                        <a:buFont typeface="Arial"/>
                        <a:buNone/>
                      </a:pPr>
                      <a:r>
                        <a:rPr lang="en-US" sz="1200" dirty="0"/>
                        <a:t>No Felony convictions, drug use, DUI/DWI-3 years, misdemeanors-3yrs, courts martial, PFA failure-3yrs, LIMDU</a:t>
                      </a:r>
                    </a:p>
                    <a:p>
                      <a:pPr marL="0" lvl="0" indent="0" algn="l" rtl="0">
                        <a:spcBef>
                          <a:spcPts val="0"/>
                        </a:spcBef>
                        <a:spcAft>
                          <a:spcPts val="0"/>
                        </a:spcAft>
                        <a:buClr>
                          <a:schemeClr val="dk1"/>
                        </a:buClr>
                        <a:buFont typeface="Arial"/>
                        <a:buNone/>
                      </a:pPr>
                      <a:r>
                        <a:rPr lang="en-US" sz="1200" dirty="0"/>
                        <a:t>Include a Conditional Release in application</a:t>
                      </a:r>
                      <a:endParaRPr sz="1200" dirty="0"/>
                    </a:p>
                  </a:txBody>
                  <a:tcPr marL="91450" marR="91450" marT="45725" marB="45725">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US Citizen, Bachelor’s Degree, 1 semester of college algebra, GPA of 3.2, SAT of 600 in each category or ACT of 28. Endorsed by ECM. PRT of at least “Good” and no more than 2 failures in 4 years. </a:t>
                      </a:r>
                      <a:endParaRPr sz="1200"/>
                    </a:p>
                    <a:p>
                      <a:pPr marL="0" lvl="0" indent="0" algn="l" rtl="0">
                        <a:spcBef>
                          <a:spcPts val="0"/>
                        </a:spcBef>
                        <a:spcAft>
                          <a:spcPts val="0"/>
                        </a:spcAft>
                        <a:buClr>
                          <a:schemeClr val="dk1"/>
                        </a:buClr>
                        <a:buFont typeface="Arial"/>
                        <a:buNone/>
                      </a:pPr>
                      <a:r>
                        <a:rPr lang="en-US" sz="1200"/>
                        <a:t>No Felony convictions, drug use, DUI/DWI-3 years, misdemeanors-4yrs, courts martial</a:t>
                      </a:r>
                      <a:endParaRPr sz="1200"/>
                    </a:p>
                  </a:txBody>
                  <a:tcPr marL="91450" marR="91450" marT="45725" marB="45725">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656717">
                <a:tc>
                  <a:txBody>
                    <a:bodyPr/>
                    <a:lstStyle/>
                    <a:p>
                      <a:pPr marL="0" marR="0" lvl="0" indent="0" algn="l" rtl="0">
                        <a:spcBef>
                          <a:spcPts val="0"/>
                        </a:spcBef>
                        <a:spcAft>
                          <a:spcPts val="0"/>
                        </a:spcAft>
                        <a:buNone/>
                      </a:pPr>
                      <a:r>
                        <a:rPr lang="en-US" b="1">
                          <a:solidFill>
                            <a:schemeClr val="lt1"/>
                          </a:solidFill>
                        </a:rPr>
                        <a:t>Funding</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200"/>
                        <a:t>GI Bill, VEAP, Self-funded while being paid full Active Duty benefits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Calibri"/>
                        <a:buNone/>
                      </a:pPr>
                      <a:r>
                        <a:rPr lang="en-US" sz="1200"/>
                        <a:t>GI Bill, VEAP, Self-funded while being paid full Active Duty benefits</a:t>
                      </a:r>
                      <a:endParaRPr sz="1200"/>
                    </a:p>
                    <a:p>
                      <a:pPr marL="0" marR="0" lvl="0" indent="0" algn="l" rtl="0">
                        <a:spcBef>
                          <a:spcPts val="0"/>
                        </a:spcBef>
                        <a:spcAft>
                          <a:spcPts val="0"/>
                        </a:spcAft>
                        <a:buNone/>
                      </a:pP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t>PCS orders are provided to USUHS.   All school materials are 100% Funded</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334" name="Google Shape;334;p39"/>
          <p:cNvPicPr preferRelativeResize="0"/>
          <p:nvPr/>
        </p:nvPicPr>
        <p:blipFill>
          <a:blip r:embed="rId3">
            <a:alphaModFix/>
          </a:blip>
          <a:stretch>
            <a:fillRect/>
          </a:stretch>
        </p:blipFill>
        <p:spPr>
          <a:xfrm>
            <a:off x="1715024" y="1351225"/>
            <a:ext cx="2297417" cy="1399000"/>
          </a:xfrm>
          <a:prstGeom prst="rect">
            <a:avLst/>
          </a:prstGeom>
          <a:noFill/>
          <a:ln>
            <a:noFill/>
          </a:ln>
        </p:spPr>
      </p:pic>
      <p:pic>
        <p:nvPicPr>
          <p:cNvPr id="335" name="Google Shape;335;p39"/>
          <p:cNvPicPr preferRelativeResize="0"/>
          <p:nvPr/>
        </p:nvPicPr>
        <p:blipFill>
          <a:blip r:embed="rId4">
            <a:alphaModFix/>
          </a:blip>
          <a:stretch>
            <a:fillRect/>
          </a:stretch>
        </p:blipFill>
        <p:spPr>
          <a:xfrm>
            <a:off x="4433825" y="1225000"/>
            <a:ext cx="1525225" cy="1525225"/>
          </a:xfrm>
          <a:prstGeom prst="rect">
            <a:avLst/>
          </a:prstGeom>
          <a:noFill/>
          <a:ln>
            <a:noFill/>
          </a:ln>
        </p:spPr>
      </p:pic>
      <p:pic>
        <p:nvPicPr>
          <p:cNvPr id="336" name="Google Shape;336;p39"/>
          <p:cNvPicPr preferRelativeResize="0"/>
          <p:nvPr/>
        </p:nvPicPr>
        <p:blipFill>
          <a:blip r:embed="rId5">
            <a:alphaModFix/>
          </a:blip>
          <a:stretch>
            <a:fillRect/>
          </a:stretch>
        </p:blipFill>
        <p:spPr>
          <a:xfrm>
            <a:off x="6757915" y="1264273"/>
            <a:ext cx="1928885" cy="1446675"/>
          </a:xfrm>
          <a:prstGeom prst="rect">
            <a:avLst/>
          </a:prstGeom>
          <a:noFill/>
          <a:ln>
            <a:noFill/>
          </a:ln>
        </p:spPr>
      </p:pic>
      <p:pic>
        <p:nvPicPr>
          <p:cNvPr id="337" name="Google Shape;337;p39"/>
          <p:cNvPicPr preferRelativeResize="0"/>
          <p:nvPr/>
        </p:nvPicPr>
        <p:blipFill>
          <a:blip r:embed="rId6">
            <a:alphaModFix/>
          </a:blip>
          <a:stretch>
            <a:fillRect/>
          </a:stretch>
        </p:blipFill>
        <p:spPr>
          <a:xfrm>
            <a:off x="8127900" y="856050"/>
            <a:ext cx="863700" cy="863700"/>
          </a:xfrm>
          <a:prstGeom prst="rect">
            <a:avLst/>
          </a:prstGeom>
          <a:noFill/>
          <a:ln>
            <a:noFill/>
          </a:ln>
        </p:spPr>
      </p:pic>
      <p:pic>
        <p:nvPicPr>
          <p:cNvPr id="338" name="Google Shape;338;p39"/>
          <p:cNvPicPr preferRelativeResize="0"/>
          <p:nvPr/>
        </p:nvPicPr>
        <p:blipFill>
          <a:blip r:embed="rId7">
            <a:alphaModFix/>
          </a:blip>
          <a:stretch>
            <a:fillRect/>
          </a:stretch>
        </p:blipFill>
        <p:spPr>
          <a:xfrm>
            <a:off x="2343800" y="2822550"/>
            <a:ext cx="863700" cy="863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    Enlisted Medical Program Comparison</a:t>
            </a:r>
            <a:endParaRPr dirty="0"/>
          </a:p>
        </p:txBody>
      </p:sp>
      <p:sp>
        <p:nvSpPr>
          <p:cNvPr id="345" name="Google Shape;345;p40"/>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sp>
        <p:nvSpPr>
          <p:cNvPr id="346" name="Google Shape;346;p4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1000"/>
              </a:spcAft>
              <a:buNone/>
            </a:pPr>
            <a:endParaRPr/>
          </a:p>
        </p:txBody>
      </p:sp>
      <p:graphicFrame>
        <p:nvGraphicFramePr>
          <p:cNvPr id="347" name="Google Shape;347;p40"/>
          <p:cNvGraphicFramePr/>
          <p:nvPr>
            <p:extLst>
              <p:ext uri="{D42A27DB-BD31-4B8C-83A1-F6EECF244321}">
                <p14:modId xmlns:p14="http://schemas.microsoft.com/office/powerpoint/2010/main" val="3062481432"/>
              </p:ext>
            </p:extLst>
          </p:nvPr>
        </p:nvGraphicFramePr>
        <p:xfrm>
          <a:off x="0" y="855662"/>
          <a:ext cx="9144000" cy="6022982"/>
        </p:xfrm>
        <a:graphic>
          <a:graphicData uri="http://schemas.openxmlformats.org/drawingml/2006/table">
            <a:tbl>
              <a:tblPr firstRow="1" bandRow="1">
                <a:noFill/>
                <a:tableStyleId>{C8593240-C061-4D0F-B916-7C6E0CD5ECC9}</a:tableStyleId>
              </a:tblPr>
              <a:tblGrid>
                <a:gridCol w="1900825">
                  <a:extLst>
                    <a:ext uri="{9D8B030D-6E8A-4147-A177-3AD203B41FA5}">
                      <a16:colId xmlns:a16="http://schemas.microsoft.com/office/drawing/2014/main" val="20000"/>
                    </a:ext>
                  </a:extLst>
                </a:gridCol>
                <a:gridCol w="2157200">
                  <a:extLst>
                    <a:ext uri="{9D8B030D-6E8A-4147-A177-3AD203B41FA5}">
                      <a16:colId xmlns:a16="http://schemas.microsoft.com/office/drawing/2014/main" val="20001"/>
                    </a:ext>
                  </a:extLst>
                </a:gridCol>
                <a:gridCol w="2595650">
                  <a:extLst>
                    <a:ext uri="{9D8B030D-6E8A-4147-A177-3AD203B41FA5}">
                      <a16:colId xmlns:a16="http://schemas.microsoft.com/office/drawing/2014/main" val="20002"/>
                    </a:ext>
                  </a:extLst>
                </a:gridCol>
                <a:gridCol w="2490325">
                  <a:extLst>
                    <a:ext uri="{9D8B030D-6E8A-4147-A177-3AD203B41FA5}">
                      <a16:colId xmlns:a16="http://schemas.microsoft.com/office/drawing/2014/main" val="20003"/>
                    </a:ext>
                  </a:extLst>
                </a:gridCol>
              </a:tblGrid>
              <a:tr h="1460441">
                <a:tc>
                  <a:txBody>
                    <a:bodyPr/>
                    <a:lstStyle/>
                    <a:p>
                      <a:pPr marL="0" marR="0" lvl="0" indent="0" algn="l" rtl="0">
                        <a:spcBef>
                          <a:spcPts val="0"/>
                        </a:spcBef>
                        <a:spcAft>
                          <a:spcPts val="0"/>
                        </a:spcAft>
                        <a:buNone/>
                      </a:pPr>
                      <a:endParaRPr sz="1800" dirty="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MECP</a:t>
                      </a:r>
                      <a:endParaRPr sz="18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MSC-IPP</a:t>
                      </a:r>
                      <a:endParaRPr sz="1800"/>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EMDP2</a:t>
                      </a:r>
                      <a:endParaRPr sz="1800"/>
                    </a:p>
                    <a:p>
                      <a:pPr marL="0" marR="0" lvl="0" indent="0" algn="l" rtl="0">
                        <a:spcBef>
                          <a:spcPts val="0"/>
                        </a:spcBef>
                        <a:spcAft>
                          <a:spcPts val="0"/>
                        </a:spcAft>
                        <a:buNone/>
                      </a:pPr>
                      <a:endParaRPr sz="18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741365">
                <a:tc>
                  <a:txBody>
                    <a:bodyPr/>
                    <a:lstStyle/>
                    <a:p>
                      <a:pPr marL="0" marR="0" lvl="0" indent="0" algn="l" rtl="0">
                        <a:spcBef>
                          <a:spcPts val="0"/>
                        </a:spcBef>
                        <a:spcAft>
                          <a:spcPts val="0"/>
                        </a:spcAft>
                        <a:buNone/>
                      </a:pPr>
                      <a:r>
                        <a:rPr lang="en-US" sz="1400" b="1">
                          <a:solidFill>
                            <a:schemeClr val="lt1"/>
                          </a:solidFill>
                        </a:rPr>
                        <a:t>Service obligation before/after commission</a:t>
                      </a:r>
                      <a:endParaRPr sz="1400"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400"/>
                        <a:t>6 years/8 years</a:t>
                      </a:r>
                      <a:endParaRPr sz="14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10 years (8 years with waiver)</a:t>
                      </a:r>
                      <a:endParaRPr sz="14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5 years but</a:t>
                      </a:r>
                      <a:r>
                        <a:rPr lang="en-US" sz="1100" b="1" dirty="0"/>
                        <a:t> not guaranteed a commission,</a:t>
                      </a:r>
                      <a:r>
                        <a:rPr lang="en-US" sz="1100" dirty="0"/>
                        <a:t> must apply to Uniformed Services University of Health Services upon completion</a:t>
                      </a:r>
                      <a:endParaRPr sz="11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25137">
                <a:tc>
                  <a:txBody>
                    <a:bodyPr/>
                    <a:lstStyle/>
                    <a:p>
                      <a:pPr marL="0" marR="0" lvl="0" indent="0" algn="l" rtl="0">
                        <a:spcBef>
                          <a:spcPts val="0"/>
                        </a:spcBef>
                        <a:spcAft>
                          <a:spcPts val="0"/>
                        </a:spcAft>
                        <a:buNone/>
                      </a:pPr>
                      <a:r>
                        <a:rPr lang="en-US" sz="1400" b="1">
                          <a:solidFill>
                            <a:schemeClr val="lt1"/>
                          </a:solidFill>
                        </a:rPr>
                        <a:t>Eligible for advancement</a:t>
                      </a:r>
                      <a:endParaRPr sz="1400"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400"/>
                        <a:t>Yes</a:t>
                      </a:r>
                      <a:endParaRPr sz="14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Yes</a:t>
                      </a:r>
                      <a:endParaRPr sz="14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400"/>
                        <a:t>Yes</a:t>
                      </a:r>
                      <a:endParaRPr sz="14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741365">
                <a:tc>
                  <a:txBody>
                    <a:bodyPr/>
                    <a:lstStyle/>
                    <a:p>
                      <a:pPr marL="0" marR="0" lvl="0" indent="0" algn="l" rtl="0">
                        <a:spcBef>
                          <a:spcPts val="0"/>
                        </a:spcBef>
                        <a:spcAft>
                          <a:spcPts val="0"/>
                        </a:spcAft>
                        <a:buNone/>
                      </a:pPr>
                      <a:r>
                        <a:rPr lang="en-US" sz="1400" b="1">
                          <a:solidFill>
                            <a:schemeClr val="lt1"/>
                          </a:solidFill>
                        </a:rPr>
                        <a:t>Application Due Date</a:t>
                      </a:r>
                      <a:endParaRPr sz="1400"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400" dirty="0"/>
                        <a:t>*1Sep; documentation NLT 15Sep</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1Sep; documentation NLT *15Sep</a:t>
                      </a:r>
                      <a:endParaRPr sz="14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400"/>
                        <a:t>1Nov; No additional documents can be submitted after deadline</a:t>
                      </a:r>
                      <a:endParaRPr sz="14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1861120">
                <a:tc>
                  <a:txBody>
                    <a:bodyPr/>
                    <a:lstStyle/>
                    <a:p>
                      <a:pPr marL="0" marR="0" lvl="0" indent="0" algn="l" rtl="0">
                        <a:spcBef>
                          <a:spcPts val="0"/>
                        </a:spcBef>
                        <a:spcAft>
                          <a:spcPts val="0"/>
                        </a:spcAft>
                        <a:buNone/>
                      </a:pPr>
                      <a:r>
                        <a:rPr lang="en-US" sz="1400" b="1" dirty="0">
                          <a:solidFill>
                            <a:schemeClr val="lt1"/>
                          </a:solidFill>
                        </a:rPr>
                        <a:t>Reference</a:t>
                      </a:r>
                      <a:endParaRPr sz="1400" b="1" dirty="0">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lnSpc>
                          <a:spcPct val="100000"/>
                        </a:lnSpc>
                        <a:spcBef>
                          <a:spcPts val="1000"/>
                        </a:spcBef>
                        <a:spcAft>
                          <a:spcPts val="0"/>
                        </a:spcAft>
                        <a:buNone/>
                      </a:pPr>
                      <a:r>
                        <a:rPr lang="en-US" sz="1600" dirty="0">
                          <a:solidFill>
                            <a:srgbClr val="0F243E"/>
                          </a:solidFill>
                        </a:rPr>
                        <a:t>NAVADMIN 095/20</a:t>
                      </a:r>
                    </a:p>
                    <a:p>
                      <a:pPr marL="0" lvl="0" indent="0" algn="l" rtl="0">
                        <a:lnSpc>
                          <a:spcPct val="100000"/>
                        </a:lnSpc>
                        <a:spcBef>
                          <a:spcPts val="1000"/>
                        </a:spcBef>
                        <a:spcAft>
                          <a:spcPts val="0"/>
                        </a:spcAft>
                        <a:buNone/>
                      </a:pPr>
                      <a:r>
                        <a:rPr lang="en-US" sz="1050" dirty="0">
                          <a:solidFill>
                            <a:srgbClr val="0F243E"/>
                          </a:solidFill>
                        </a:rPr>
                        <a:t> </a:t>
                      </a:r>
                      <a:r>
                        <a:rPr lang="en-US" sz="1050" dirty="0">
                          <a:hlinkClick r:id="rId3"/>
                        </a:rPr>
                        <a:t>https://www.med.navy.mil/sites/nmpdc/professional-development/SitePages/Enlisted%20Commissioning%20Programs.aspx</a:t>
                      </a:r>
                      <a:endParaRPr lang="en-US" sz="1050" dirty="0"/>
                    </a:p>
                    <a:p>
                      <a:pPr marL="0" lvl="0" indent="0" algn="l" rtl="0">
                        <a:lnSpc>
                          <a:spcPct val="100000"/>
                        </a:lnSpc>
                        <a:spcBef>
                          <a:spcPts val="1000"/>
                        </a:spcBef>
                        <a:spcAft>
                          <a:spcPts val="0"/>
                        </a:spcAft>
                        <a:buNone/>
                      </a:pPr>
                      <a:r>
                        <a:rPr lang="en-US" sz="1050" dirty="0"/>
                        <a:t> </a:t>
                      </a:r>
                    </a:p>
                    <a:p>
                      <a:pPr marL="0" lvl="0" indent="0" algn="l" rtl="0">
                        <a:lnSpc>
                          <a:spcPct val="100000"/>
                        </a:lnSpc>
                        <a:spcBef>
                          <a:spcPts val="1000"/>
                        </a:spcBef>
                        <a:spcAft>
                          <a:spcPts val="0"/>
                        </a:spcAft>
                        <a:buNone/>
                      </a:pPr>
                      <a:r>
                        <a:rPr lang="en-US" sz="1050" dirty="0"/>
                        <a:t>FB Search: MECP University</a:t>
                      </a: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600" dirty="0">
                          <a:solidFill>
                            <a:srgbClr val="0F243E"/>
                          </a:solidFill>
                        </a:rPr>
                        <a:t>NAVADMIN 094/20</a:t>
                      </a:r>
                    </a:p>
                    <a:p>
                      <a:pPr marL="0" marR="0" lvl="0" indent="0" algn="l" rtl="0">
                        <a:lnSpc>
                          <a:spcPct val="100000"/>
                        </a:lnSpc>
                        <a:spcBef>
                          <a:spcPts val="0"/>
                        </a:spcBef>
                        <a:spcAft>
                          <a:spcPts val="0"/>
                        </a:spcAft>
                        <a:buNone/>
                      </a:pPr>
                      <a:endParaRPr lang="en-US" sz="1600" dirty="0">
                        <a:solidFill>
                          <a:srgbClr val="0F243E"/>
                        </a:solidFill>
                      </a:endParaRPr>
                    </a:p>
                    <a:p>
                      <a:pPr marL="0" marR="0" lvl="0" indent="0" algn="l" rtl="0">
                        <a:lnSpc>
                          <a:spcPct val="100000"/>
                        </a:lnSpc>
                        <a:spcBef>
                          <a:spcPts val="0"/>
                        </a:spcBef>
                        <a:spcAft>
                          <a:spcPts val="0"/>
                        </a:spcAft>
                        <a:buNone/>
                      </a:pPr>
                      <a:r>
                        <a:rPr lang="en-US" sz="1000" dirty="0">
                          <a:hlinkClick r:id="rId4"/>
                        </a:rPr>
                        <a:t>https://www.med.navy.mil/sites/nmpdc/professional-development/SiteAssets/SitePages/Medical%20Service%20Corps%20Program%20MSCIPP-PA/MSC%20IPP%20NAVADMIN%20094%2020.pdf</a:t>
                      </a:r>
                      <a:endParaRPr lang="en-US" sz="1000" dirty="0"/>
                    </a:p>
                    <a:p>
                      <a:pPr marL="0" marR="0" lvl="0" indent="0" algn="l" rtl="0">
                        <a:lnSpc>
                          <a:spcPct val="100000"/>
                        </a:lnSpc>
                        <a:spcBef>
                          <a:spcPts val="0"/>
                        </a:spcBef>
                        <a:spcAft>
                          <a:spcPts val="0"/>
                        </a:spcAft>
                        <a:buNone/>
                      </a:pPr>
                      <a:endParaRPr sz="1050" dirty="0"/>
                    </a:p>
                    <a:p>
                      <a:pPr marL="0" marR="0" lvl="0" indent="0" algn="l" rtl="0">
                        <a:lnSpc>
                          <a:spcPct val="100000"/>
                        </a:lnSpc>
                        <a:spcBef>
                          <a:spcPts val="0"/>
                        </a:spcBef>
                        <a:spcAft>
                          <a:spcPts val="0"/>
                        </a:spcAft>
                        <a:buNone/>
                      </a:pPr>
                      <a:r>
                        <a:rPr lang="en-US" sz="1050" dirty="0"/>
                        <a:t>FB Search: MSC IPP Mentorship</a:t>
                      </a:r>
                      <a:endParaRPr sz="105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600" dirty="0">
                          <a:solidFill>
                            <a:srgbClr val="0F243E"/>
                          </a:solidFill>
                        </a:rPr>
                        <a:t>NAVADMIN 263/20* </a:t>
                      </a:r>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r>
                        <a:rPr lang="en-US" sz="1050" dirty="0">
                          <a:hlinkClick r:id="rId5"/>
                        </a:rPr>
                        <a:t>https://www.mynavyhr.navy.mil/Portals/55/Messages/NAVADMIN/NAV2020/NAV20263.txt</a:t>
                      </a:r>
                      <a:endParaRPr lang="en-US" sz="1050" dirty="0"/>
                    </a:p>
                    <a:p>
                      <a:pPr marL="0" lvl="0" indent="0" algn="l" rtl="0">
                        <a:lnSpc>
                          <a:spcPct val="100000"/>
                        </a:lnSpc>
                        <a:spcBef>
                          <a:spcPts val="0"/>
                        </a:spcBef>
                        <a:spcAft>
                          <a:spcPts val="0"/>
                        </a:spcAft>
                        <a:buNone/>
                      </a:pPr>
                      <a:endParaRPr lang="en-US" sz="1050" dirty="0"/>
                    </a:p>
                    <a:p>
                      <a:pPr marL="0" lvl="0" indent="0" algn="l" rtl="0">
                        <a:lnSpc>
                          <a:spcPct val="100000"/>
                        </a:lnSpc>
                        <a:spcBef>
                          <a:spcPts val="0"/>
                        </a:spcBef>
                        <a:spcAft>
                          <a:spcPts val="0"/>
                        </a:spcAft>
                        <a:buNone/>
                      </a:pPr>
                      <a:endParaRPr lang="en-US" sz="1050" dirty="0"/>
                    </a:p>
                    <a:p>
                      <a:pPr marL="0" lvl="0" indent="0" algn="l" rtl="0">
                        <a:lnSpc>
                          <a:spcPct val="100000"/>
                        </a:lnSpc>
                        <a:spcBef>
                          <a:spcPts val="0"/>
                        </a:spcBef>
                        <a:spcAft>
                          <a:spcPts val="0"/>
                        </a:spcAft>
                        <a:buNone/>
                      </a:pPr>
                      <a:endParaRPr sz="1050" dirty="0"/>
                    </a:p>
                    <a:p>
                      <a:pPr marL="0" lvl="0" indent="0" algn="l" rtl="0">
                        <a:lnSpc>
                          <a:spcPct val="100000"/>
                        </a:lnSpc>
                        <a:spcBef>
                          <a:spcPts val="0"/>
                        </a:spcBef>
                        <a:spcAft>
                          <a:spcPts val="0"/>
                        </a:spcAft>
                        <a:buNone/>
                      </a:pPr>
                      <a:r>
                        <a:rPr lang="en-US" sz="1050" dirty="0"/>
                        <a:t>FB Search: EMDP2 at USU</a:t>
                      </a:r>
                      <a:endParaRPr sz="1050"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672909">
                <a:tc>
                  <a:txBody>
                    <a:bodyPr/>
                    <a:lstStyle/>
                    <a:p>
                      <a:pPr marL="0" marR="0" lvl="0" indent="0" algn="l" rtl="0">
                        <a:spcBef>
                          <a:spcPts val="0"/>
                        </a:spcBef>
                        <a:spcAft>
                          <a:spcPts val="0"/>
                        </a:spcAft>
                        <a:buNone/>
                      </a:pPr>
                      <a:r>
                        <a:rPr lang="en-US" sz="1400" b="1" dirty="0">
                          <a:solidFill>
                            <a:schemeClr val="lt1"/>
                          </a:solidFill>
                        </a:rPr>
                        <a:t>POC</a:t>
                      </a:r>
                      <a:endParaRPr sz="1400" b="1" dirty="0">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050" dirty="0">
                          <a:solidFill>
                            <a:srgbClr val="0F243E"/>
                          </a:solidFill>
                        </a:rPr>
                        <a:t>LT Anthony Waite</a:t>
                      </a:r>
                      <a:endParaRPr sz="1050" dirty="0">
                        <a:solidFill>
                          <a:srgbClr val="0F243E"/>
                        </a:solidFill>
                      </a:endParaRPr>
                    </a:p>
                    <a:p>
                      <a:pPr marL="0" lvl="0" indent="0" algn="l" rtl="0">
                        <a:spcBef>
                          <a:spcPts val="0"/>
                        </a:spcBef>
                        <a:spcAft>
                          <a:spcPts val="0"/>
                        </a:spcAft>
                        <a:buNone/>
                      </a:pPr>
                      <a:r>
                        <a:rPr lang="en-US" sz="1200" b="0" i="0" kern="1200" dirty="0">
                          <a:solidFill>
                            <a:schemeClr val="dk1"/>
                          </a:solidFill>
                          <a:effectLst/>
                          <a:latin typeface="Calibri"/>
                          <a:ea typeface="Calibri"/>
                          <a:cs typeface="Calibri"/>
                          <a:hlinkClick r:id="rId6"/>
                        </a:rPr>
                        <a:t>anthony.s.waite2.mil@mail.mil</a:t>
                      </a:r>
                      <a:endParaRPr lang="en-US" sz="1200" b="0" i="0" kern="1200" dirty="0">
                        <a:solidFill>
                          <a:schemeClr val="dk1"/>
                        </a:solidFill>
                        <a:effectLst/>
                        <a:latin typeface="Calibri"/>
                        <a:ea typeface="Calibri"/>
                        <a:cs typeface="Calibri"/>
                      </a:endParaRPr>
                    </a:p>
                    <a:p>
                      <a:pPr marL="0" lvl="0" indent="0" algn="l" rtl="0">
                        <a:spcBef>
                          <a:spcPts val="0"/>
                        </a:spcBef>
                        <a:spcAft>
                          <a:spcPts val="0"/>
                        </a:spcAft>
                        <a:buNone/>
                      </a:pPr>
                      <a:r>
                        <a:rPr lang="en-US" sz="1200" b="0" i="0" kern="1200" dirty="0">
                          <a:solidFill>
                            <a:schemeClr val="dk1"/>
                          </a:solidFill>
                          <a:effectLst/>
                          <a:latin typeface="Calibri"/>
                          <a:cs typeface="Calibri"/>
                        </a:rPr>
                        <a:t>Ms. Beverly Kemp  </a:t>
                      </a:r>
                      <a:r>
                        <a:rPr lang="en-US" sz="800" dirty="0"/>
                        <a:t>(301) 319- 4520</a:t>
                      </a:r>
                      <a:endParaRPr sz="8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50" dirty="0">
                          <a:solidFill>
                            <a:srgbClr val="0F243E"/>
                          </a:solidFill>
                        </a:rPr>
                        <a:t>LT Julius Wiseman</a:t>
                      </a:r>
                    </a:p>
                    <a:p>
                      <a:pPr marL="0" lvl="0" indent="0" algn="l" rtl="0">
                        <a:lnSpc>
                          <a:spcPct val="115000"/>
                        </a:lnSpc>
                        <a:spcBef>
                          <a:spcPts val="0"/>
                        </a:spcBef>
                        <a:spcAft>
                          <a:spcPts val="0"/>
                        </a:spcAft>
                        <a:buNone/>
                      </a:pPr>
                      <a:r>
                        <a:rPr lang="en-US" sz="1200" b="0" i="0" kern="1200" dirty="0">
                          <a:solidFill>
                            <a:schemeClr val="dk1"/>
                          </a:solidFill>
                          <a:effectLst/>
                          <a:latin typeface="Calibri"/>
                          <a:ea typeface="Calibri"/>
                          <a:cs typeface="Calibri"/>
                          <a:hlinkClick r:id="rId7"/>
                        </a:rPr>
                        <a:t>julius.c.wiseman1@navy.mil</a:t>
                      </a:r>
                      <a:endParaRPr lang="en-US" sz="1200" b="0" i="0" kern="1200" dirty="0">
                        <a:solidFill>
                          <a:schemeClr val="dk1"/>
                        </a:solidFill>
                        <a:effectLst/>
                        <a:latin typeface="Calibri"/>
                        <a:ea typeface="Calibri"/>
                        <a:cs typeface="Calibri"/>
                      </a:endParaRPr>
                    </a:p>
                    <a:p>
                      <a:pPr marL="0" lvl="0" indent="0" algn="l" rtl="0">
                        <a:lnSpc>
                          <a:spcPct val="115000"/>
                        </a:lnSpc>
                        <a:spcBef>
                          <a:spcPts val="0"/>
                        </a:spcBef>
                        <a:spcAft>
                          <a:spcPts val="0"/>
                        </a:spcAft>
                        <a:buNone/>
                      </a:pPr>
                      <a:r>
                        <a:rPr lang="en-US" sz="1050" dirty="0">
                          <a:solidFill>
                            <a:srgbClr val="0F243E"/>
                          </a:solidFill>
                        </a:rPr>
                        <a:t>619-985-3798</a:t>
                      </a: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050" dirty="0"/>
                        <a:t>HMCS John W. Huckleberry II</a:t>
                      </a:r>
                      <a:endParaRPr sz="1050" dirty="0"/>
                    </a:p>
                    <a:p>
                      <a:pPr marL="0" lvl="0" indent="0" algn="l" rtl="0">
                        <a:lnSpc>
                          <a:spcPct val="115000"/>
                        </a:lnSpc>
                        <a:spcBef>
                          <a:spcPts val="0"/>
                        </a:spcBef>
                        <a:spcAft>
                          <a:spcPts val="0"/>
                        </a:spcAft>
                        <a:buNone/>
                      </a:pPr>
                      <a:r>
                        <a:rPr lang="en-US" sz="1050" dirty="0"/>
                        <a:t>John.w.huckleberry.mil@mail.mil</a:t>
                      </a:r>
                      <a:endParaRPr sz="1050" dirty="0"/>
                    </a:p>
                    <a:p>
                      <a:pPr marL="0" lvl="0" indent="0" algn="l" rtl="0">
                        <a:lnSpc>
                          <a:spcPct val="115000"/>
                        </a:lnSpc>
                        <a:spcBef>
                          <a:spcPts val="0"/>
                        </a:spcBef>
                        <a:spcAft>
                          <a:spcPts val="0"/>
                        </a:spcAft>
                        <a:buNone/>
                      </a:pPr>
                      <a:r>
                        <a:rPr lang="en-US" sz="1050" dirty="0"/>
                        <a:t>(703) 681-8274</a:t>
                      </a:r>
                      <a:endParaRPr sz="105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48" name="Google Shape;348;p40"/>
          <p:cNvPicPr preferRelativeResize="0"/>
          <p:nvPr/>
        </p:nvPicPr>
        <p:blipFill>
          <a:blip r:embed="rId8">
            <a:alphaModFix/>
          </a:blip>
          <a:stretch>
            <a:fillRect/>
          </a:stretch>
        </p:blipFill>
        <p:spPr>
          <a:xfrm>
            <a:off x="1917811" y="1152399"/>
            <a:ext cx="2135573" cy="1125803"/>
          </a:xfrm>
          <a:prstGeom prst="rect">
            <a:avLst/>
          </a:prstGeom>
          <a:noFill/>
          <a:ln>
            <a:noFill/>
          </a:ln>
        </p:spPr>
      </p:pic>
      <p:pic>
        <p:nvPicPr>
          <p:cNvPr id="349" name="Google Shape;349;p40"/>
          <p:cNvPicPr preferRelativeResize="0"/>
          <p:nvPr/>
        </p:nvPicPr>
        <p:blipFill>
          <a:blip r:embed="rId9">
            <a:alphaModFix/>
          </a:blip>
          <a:stretch>
            <a:fillRect/>
          </a:stretch>
        </p:blipFill>
        <p:spPr>
          <a:xfrm>
            <a:off x="4674727" y="1005452"/>
            <a:ext cx="1205947" cy="1272750"/>
          </a:xfrm>
          <a:prstGeom prst="rect">
            <a:avLst/>
          </a:prstGeom>
          <a:noFill/>
          <a:ln>
            <a:noFill/>
          </a:ln>
        </p:spPr>
      </p:pic>
      <p:pic>
        <p:nvPicPr>
          <p:cNvPr id="350" name="Google Shape;350;p40"/>
          <p:cNvPicPr preferRelativeResize="0"/>
          <p:nvPr/>
        </p:nvPicPr>
        <p:blipFill>
          <a:blip r:embed="rId10">
            <a:alphaModFix/>
          </a:blip>
          <a:stretch>
            <a:fillRect/>
          </a:stretch>
        </p:blipFill>
        <p:spPr>
          <a:xfrm>
            <a:off x="6974006" y="1152399"/>
            <a:ext cx="1894640" cy="1125803"/>
          </a:xfrm>
          <a:prstGeom prst="rect">
            <a:avLst/>
          </a:prstGeom>
          <a:noFill/>
          <a:ln>
            <a:noFill/>
          </a:ln>
        </p:spPr>
      </p:pic>
      <p:pic>
        <p:nvPicPr>
          <p:cNvPr id="351" name="Google Shape;351;p40"/>
          <p:cNvPicPr preferRelativeResize="0"/>
          <p:nvPr/>
        </p:nvPicPr>
        <p:blipFill>
          <a:blip r:embed="rId11">
            <a:alphaModFix/>
          </a:blip>
          <a:stretch>
            <a:fillRect/>
          </a:stretch>
        </p:blipFill>
        <p:spPr>
          <a:xfrm>
            <a:off x="8280300" y="856050"/>
            <a:ext cx="863700" cy="863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Medical Programs Comparison</a:t>
            </a:r>
            <a:endParaRPr/>
          </a:p>
        </p:txBody>
      </p:sp>
      <p:sp>
        <p:nvSpPr>
          <p:cNvPr id="358" name="Google Shape;358;p41"/>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33</a:t>
            </a:fld>
            <a:endParaRPr/>
          </a:p>
        </p:txBody>
      </p:sp>
      <p:sp>
        <p:nvSpPr>
          <p:cNvPr id="359" name="Google Shape;359;p41"/>
          <p:cNvSpPr txBox="1">
            <a:spLocks noGrp="1"/>
          </p:cNvSpPr>
          <p:nvPr>
            <p:ph type="body" idx="1"/>
          </p:nvPr>
        </p:nvSpPr>
        <p:spPr>
          <a:xfrm>
            <a:off x="0" y="855740"/>
            <a:ext cx="8991600" cy="5471100"/>
          </a:xfrm>
          <a:prstGeom prst="rect">
            <a:avLst/>
          </a:prstGeom>
        </p:spPr>
        <p:txBody>
          <a:bodyPr spcFirstLastPara="1" wrap="square" lIns="91425" tIns="45700" rIns="91425" bIns="45700" anchor="t" anchorCtr="0">
            <a:noAutofit/>
          </a:bodyPr>
          <a:lstStyle/>
          <a:p>
            <a:pPr marL="0" lvl="0" indent="0" algn="l" rtl="0">
              <a:spcBef>
                <a:spcPts val="0"/>
              </a:spcBef>
              <a:spcAft>
                <a:spcPts val="1000"/>
              </a:spcAft>
              <a:buNone/>
            </a:pPr>
            <a:endParaRPr/>
          </a:p>
        </p:txBody>
      </p:sp>
      <p:graphicFrame>
        <p:nvGraphicFramePr>
          <p:cNvPr id="360" name="Google Shape;360;p41"/>
          <p:cNvGraphicFramePr/>
          <p:nvPr>
            <p:extLst>
              <p:ext uri="{D42A27DB-BD31-4B8C-83A1-F6EECF244321}">
                <p14:modId xmlns:p14="http://schemas.microsoft.com/office/powerpoint/2010/main" val="2158488601"/>
              </p:ext>
            </p:extLst>
          </p:nvPr>
        </p:nvGraphicFramePr>
        <p:xfrm>
          <a:off x="1" y="681175"/>
          <a:ext cx="9144000" cy="6176825"/>
        </p:xfrm>
        <a:graphic>
          <a:graphicData uri="http://schemas.openxmlformats.org/drawingml/2006/table">
            <a:tbl>
              <a:tblPr firstRow="1" bandRow="1">
                <a:noFill/>
                <a:tableStyleId>{C8593240-C061-4D0F-B916-7C6E0CD5ECC9}</a:tableStyleId>
              </a:tblPr>
              <a:tblGrid>
                <a:gridCol w="1510748">
                  <a:extLst>
                    <a:ext uri="{9D8B030D-6E8A-4147-A177-3AD203B41FA5}">
                      <a16:colId xmlns:a16="http://schemas.microsoft.com/office/drawing/2014/main" val="20000"/>
                    </a:ext>
                  </a:extLst>
                </a:gridCol>
                <a:gridCol w="2506477">
                  <a:extLst>
                    <a:ext uri="{9D8B030D-6E8A-4147-A177-3AD203B41FA5}">
                      <a16:colId xmlns:a16="http://schemas.microsoft.com/office/drawing/2014/main" val="20001"/>
                    </a:ext>
                  </a:extLst>
                </a:gridCol>
                <a:gridCol w="2557075">
                  <a:extLst>
                    <a:ext uri="{9D8B030D-6E8A-4147-A177-3AD203B41FA5}">
                      <a16:colId xmlns:a16="http://schemas.microsoft.com/office/drawing/2014/main" val="20002"/>
                    </a:ext>
                  </a:extLst>
                </a:gridCol>
                <a:gridCol w="2569700">
                  <a:extLst>
                    <a:ext uri="{9D8B030D-6E8A-4147-A177-3AD203B41FA5}">
                      <a16:colId xmlns:a16="http://schemas.microsoft.com/office/drawing/2014/main" val="20003"/>
                    </a:ext>
                  </a:extLst>
                </a:gridCol>
              </a:tblGrid>
              <a:tr h="672900">
                <a:tc>
                  <a:txBody>
                    <a:bodyPr/>
                    <a:lstStyle/>
                    <a:p>
                      <a:pPr marL="0" marR="0" lvl="0" indent="0" algn="l" rtl="0">
                        <a:spcBef>
                          <a:spcPts val="0"/>
                        </a:spcBef>
                        <a:spcAft>
                          <a:spcPts val="0"/>
                        </a:spcAft>
                        <a:buNone/>
                      </a:pPr>
                      <a:endParaRPr sz="1800" dirty="0"/>
                    </a:p>
                  </a:txBody>
                  <a:tcPr marL="91450" marR="91450" marT="45725" marB="45725"/>
                </a:tc>
                <a:tc>
                  <a:txBody>
                    <a:bodyPr/>
                    <a:lstStyle/>
                    <a:p>
                      <a:pPr marL="0" lvl="0" indent="0" algn="l" rtl="0">
                        <a:spcBef>
                          <a:spcPts val="0"/>
                        </a:spcBef>
                        <a:spcAft>
                          <a:spcPts val="0"/>
                        </a:spcAft>
                        <a:buNone/>
                      </a:pPr>
                      <a:r>
                        <a:rPr lang="en-US" sz="1800"/>
                        <a:t>Nurse Candidate Program </a:t>
                      </a:r>
                      <a:endParaRPr sz="1800"/>
                    </a:p>
                  </a:txBody>
                  <a:tcPr marL="91450" marR="91450" marT="45725" marB="45725" anchor="b"/>
                </a:tc>
                <a:tc>
                  <a:txBody>
                    <a:bodyPr/>
                    <a:lstStyle/>
                    <a:p>
                      <a:pPr marL="0" marR="0" lvl="0" indent="0" algn="l" rtl="0">
                        <a:spcBef>
                          <a:spcPts val="0"/>
                        </a:spcBef>
                        <a:spcAft>
                          <a:spcPts val="0"/>
                        </a:spcAft>
                        <a:buNone/>
                      </a:pPr>
                      <a:r>
                        <a:rPr lang="en-US" sz="1800" dirty="0">
                          <a:solidFill>
                            <a:srgbClr val="FFFFFF"/>
                          </a:solidFill>
                        </a:rPr>
                        <a:t>Health Services Collegiate Program</a:t>
                      </a:r>
                      <a:endParaRPr sz="1800" dirty="0">
                        <a:solidFill>
                          <a:srgbClr val="FFFFFF"/>
                        </a:solidFill>
                      </a:endParaRPr>
                    </a:p>
                  </a:txBody>
                  <a:tcPr marL="91450" marR="91450" marT="45725" marB="45725" anchor="b"/>
                </a:tc>
                <a:tc>
                  <a:txBody>
                    <a:bodyPr/>
                    <a:lstStyle/>
                    <a:p>
                      <a:pPr marL="0" marR="0" lvl="0" indent="0" algn="l" rtl="0">
                        <a:spcBef>
                          <a:spcPts val="0"/>
                        </a:spcBef>
                        <a:spcAft>
                          <a:spcPts val="0"/>
                        </a:spcAft>
                        <a:buNone/>
                      </a:pPr>
                      <a:r>
                        <a:rPr lang="en-US" sz="1800" dirty="0">
                          <a:solidFill>
                            <a:srgbClr val="FFFFFF"/>
                          </a:solidFill>
                        </a:rPr>
                        <a:t>Health Professional Scholarship Program</a:t>
                      </a:r>
                      <a:endParaRPr sz="1800" dirty="0">
                        <a:solidFill>
                          <a:srgbClr val="FFFFFF"/>
                        </a:solidFill>
                      </a:endParaRPr>
                    </a:p>
                  </a:txBody>
                  <a:tcPr marL="91450" marR="91450" marT="45725" marB="45725" anchor="b"/>
                </a:tc>
                <a:extLst>
                  <a:ext uri="{0D108BD9-81ED-4DB2-BD59-A6C34878D82A}">
                    <a16:rowId xmlns:a16="http://schemas.microsoft.com/office/drawing/2014/main" val="10000"/>
                  </a:ext>
                </a:extLst>
              </a:tr>
              <a:tr h="1678725">
                <a:tc>
                  <a:txBody>
                    <a:bodyPr/>
                    <a:lstStyle/>
                    <a:p>
                      <a:pPr marL="0" marR="0" lvl="0" indent="0" algn="l" rtl="0">
                        <a:spcBef>
                          <a:spcPts val="0"/>
                        </a:spcBef>
                        <a:spcAft>
                          <a:spcPts val="0"/>
                        </a:spcAft>
                        <a:buNone/>
                      </a:pPr>
                      <a:r>
                        <a:rPr lang="en-US" sz="1600" b="1">
                          <a:solidFill>
                            <a:schemeClr val="lt1"/>
                          </a:solidFill>
                        </a:rPr>
                        <a:t>Designators</a:t>
                      </a:r>
                      <a:endParaRPr sz="1600" b="1">
                        <a:solidFill>
                          <a:schemeClr val="lt1"/>
                        </a:solidFill>
                      </a:endParaRPr>
                    </a:p>
                  </a:txBody>
                  <a:tcPr marL="91450" marR="91450" marT="45725" marB="45725">
                    <a:lnR w="12700" cap="flat" cmpd="sng">
                      <a:solidFill>
                        <a:schemeClr val="lt1"/>
                      </a:solidFill>
                      <a:prstDash val="solid"/>
                      <a:round/>
                      <a:headEnd type="none" w="sm" len="sm"/>
                      <a:tailEnd type="none" w="sm" len="sm"/>
                    </a:lnR>
                    <a:solidFill>
                      <a:schemeClr val="accent2"/>
                    </a:solidFill>
                  </a:tcPr>
                </a:tc>
                <a:tc>
                  <a:txBody>
                    <a:bodyPr/>
                    <a:lstStyle/>
                    <a:p>
                      <a:pPr marL="0" lvl="0" indent="0" algn="l" rtl="0">
                        <a:spcBef>
                          <a:spcPts val="0"/>
                        </a:spcBef>
                        <a:spcAft>
                          <a:spcPts val="0"/>
                        </a:spcAft>
                        <a:buNone/>
                      </a:pPr>
                      <a:endParaRPr sz="120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None/>
                      </a:pPr>
                      <a:r>
                        <a:rPr lang="en-US" sz="1200"/>
                        <a:t>Health Care Administration, Environmental Health, Industrial Hyg, Physician Asst., Social Work, Entomology, and Med. Tech/Med. Lab Scientist, </a:t>
                      </a:r>
                      <a:r>
                        <a:rPr lang="en-US" sz="1200">
                          <a:solidFill>
                            <a:srgbClr val="000000"/>
                          </a:solidFill>
                        </a:rPr>
                        <a:t>Audiology, Physical Therapy, Pharmacy, Dental Service Corps, Medical Service Corps</a:t>
                      </a:r>
                      <a:endParaRPr sz="1200">
                        <a:solidFill>
                          <a:srgbClr val="000000"/>
                        </a:solidFill>
                      </a:endParaRPr>
                    </a:p>
                  </a:txBody>
                  <a:tcPr marL="91450" marR="91450" marT="45725" marB="45725"/>
                </a:tc>
                <a:tc>
                  <a:txBody>
                    <a:bodyPr/>
                    <a:lstStyle/>
                    <a:p>
                      <a:pPr marL="0" lvl="0" indent="0" algn="l" rtl="0">
                        <a:spcBef>
                          <a:spcPts val="0"/>
                        </a:spcBef>
                        <a:spcAft>
                          <a:spcPts val="0"/>
                        </a:spcAft>
                        <a:buNone/>
                      </a:pPr>
                      <a:r>
                        <a:rPr lang="en-US" sz="1200">
                          <a:solidFill>
                            <a:srgbClr val="000000"/>
                          </a:solidFill>
                        </a:rPr>
                        <a:t>Medical Physician, Dentist, Optometrist, Physician assistant or Clinical psychologist,</a:t>
                      </a:r>
                      <a:endParaRPr sz="1200">
                        <a:solidFill>
                          <a:srgbClr val="000000"/>
                        </a:solidFill>
                      </a:endParaRPr>
                    </a:p>
                  </a:txBody>
                  <a:tcPr marL="91450" marR="91450" marT="45725" marB="45725"/>
                </a:tc>
                <a:extLst>
                  <a:ext uri="{0D108BD9-81ED-4DB2-BD59-A6C34878D82A}">
                    <a16:rowId xmlns:a16="http://schemas.microsoft.com/office/drawing/2014/main" val="10001"/>
                  </a:ext>
                </a:extLst>
              </a:tr>
              <a:tr h="318525">
                <a:tc>
                  <a:txBody>
                    <a:bodyPr/>
                    <a:lstStyle/>
                    <a:p>
                      <a:pPr marL="0" marR="0" lvl="0" indent="0" algn="l" rtl="0">
                        <a:spcBef>
                          <a:spcPts val="0"/>
                        </a:spcBef>
                        <a:spcAft>
                          <a:spcPts val="0"/>
                        </a:spcAft>
                        <a:buNone/>
                      </a:pPr>
                      <a:r>
                        <a:rPr lang="en-US" sz="1600" b="1">
                          <a:solidFill>
                            <a:schemeClr val="lt1"/>
                          </a:solidFill>
                        </a:rPr>
                        <a:t>Max Age</a:t>
                      </a:r>
                      <a:endParaRPr sz="1600" b="1">
                        <a:solidFill>
                          <a:schemeClr val="lt1"/>
                        </a:solidFill>
                      </a:endParaRPr>
                    </a:p>
                  </a:txBody>
                  <a:tcPr marL="91450" marR="91450" marT="45725" marB="45725">
                    <a:lnR w="12700" cap="flat" cmpd="sng">
                      <a:solidFill>
                        <a:schemeClr val="lt1"/>
                      </a:solidFill>
                      <a:prstDash val="solid"/>
                      <a:round/>
                      <a:headEnd type="none" w="sm" len="sm"/>
                      <a:tailEnd type="none" w="sm" len="sm"/>
                    </a:lnR>
                    <a:solidFill>
                      <a:schemeClr val="accent2"/>
                    </a:solidFill>
                  </a:tcPr>
                </a:tc>
                <a:tc>
                  <a:txBody>
                    <a:bodyPr/>
                    <a:lstStyle/>
                    <a:p>
                      <a:pPr marL="0" lvl="0" indent="0" algn="l" rtl="0">
                        <a:spcBef>
                          <a:spcPts val="0"/>
                        </a:spcBef>
                        <a:spcAft>
                          <a:spcPts val="0"/>
                        </a:spcAft>
                        <a:buClr>
                          <a:schemeClr val="dk1"/>
                        </a:buClr>
                        <a:buSzPts val="1100"/>
                        <a:buFont typeface="Arial"/>
                        <a:buNone/>
                      </a:pPr>
                      <a:r>
                        <a:rPr lang="en-US" sz="1200"/>
                        <a:t>42 (No Age Waivers)</a:t>
                      </a:r>
                      <a:endParaRPr sz="120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Clr>
                          <a:schemeClr val="dk1"/>
                        </a:buClr>
                        <a:buSzPts val="1100"/>
                        <a:buFont typeface="Arial"/>
                        <a:buNone/>
                      </a:pPr>
                      <a:r>
                        <a:rPr lang="en-US" sz="1200">
                          <a:solidFill>
                            <a:srgbClr val="000000"/>
                          </a:solidFill>
                        </a:rPr>
                        <a:t>42 (No Age Waivers)</a:t>
                      </a:r>
                      <a:endParaRPr sz="1200">
                        <a:solidFill>
                          <a:srgbClr val="000000"/>
                        </a:solidFill>
                      </a:endParaRPr>
                    </a:p>
                  </a:txBody>
                  <a:tcPr marL="91450" marR="91450" marT="45725" marB="45725"/>
                </a:tc>
                <a:tc>
                  <a:txBody>
                    <a:bodyPr/>
                    <a:lstStyle/>
                    <a:p>
                      <a:pPr marL="0" lvl="0" indent="0" algn="l" rtl="0">
                        <a:spcBef>
                          <a:spcPts val="0"/>
                        </a:spcBef>
                        <a:spcAft>
                          <a:spcPts val="0"/>
                        </a:spcAft>
                        <a:buNone/>
                      </a:pPr>
                      <a:r>
                        <a:rPr lang="en-US" sz="1200"/>
                        <a:t>42 (No Age Waivers)</a:t>
                      </a:r>
                      <a:endParaRPr sz="1200">
                        <a:solidFill>
                          <a:srgbClr val="000000"/>
                        </a:solidFill>
                      </a:endParaRPr>
                    </a:p>
                  </a:txBody>
                  <a:tcPr marL="91450" marR="91450" marT="45725" marB="45725"/>
                </a:tc>
                <a:extLst>
                  <a:ext uri="{0D108BD9-81ED-4DB2-BD59-A6C34878D82A}">
                    <a16:rowId xmlns:a16="http://schemas.microsoft.com/office/drawing/2014/main" val="10002"/>
                  </a:ext>
                </a:extLst>
              </a:tr>
              <a:tr h="1417250">
                <a:tc>
                  <a:txBody>
                    <a:bodyPr/>
                    <a:lstStyle/>
                    <a:p>
                      <a:pPr marL="0" marR="0" lvl="0" indent="0" algn="l" rtl="0">
                        <a:spcBef>
                          <a:spcPts val="0"/>
                        </a:spcBef>
                        <a:spcAft>
                          <a:spcPts val="0"/>
                        </a:spcAft>
                        <a:buNone/>
                      </a:pPr>
                      <a:r>
                        <a:rPr lang="en-US" sz="1600" b="1">
                          <a:solidFill>
                            <a:schemeClr val="lt1"/>
                          </a:solidFill>
                        </a:rPr>
                        <a:t>Requirements</a:t>
                      </a:r>
                      <a:endParaRPr sz="1600" b="1">
                        <a:solidFill>
                          <a:schemeClr val="lt1"/>
                        </a:solidFill>
                      </a:endParaRPr>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Clr>
                          <a:schemeClr val="dk1"/>
                        </a:buClr>
                        <a:buSzPts val="1100"/>
                        <a:buFont typeface="Arial"/>
                        <a:buNone/>
                      </a:pPr>
                      <a:r>
                        <a:rPr lang="en-US" sz="1200" dirty="0"/>
                        <a:t>US Citizen, enrolled in their sophomore or higher year of an accredited  educational program resulting in a BSN within 24 months of starting the program.. Physically qualified as a Commissioned Officer. 3.0 GPA; </a:t>
                      </a:r>
                      <a:r>
                        <a:rPr lang="en-US" sz="1200" b="1" dirty="0"/>
                        <a:t>Conditional Release reqd</a:t>
                      </a:r>
                      <a:r>
                        <a:rPr lang="en-US" sz="1200" dirty="0"/>
                        <a:t>.</a:t>
                      </a:r>
                      <a:endParaRPr sz="1200" dirty="0"/>
                    </a:p>
                  </a:txBody>
                  <a:tcPr marL="91450" marR="91450" marT="45725" marB="45725">
                    <a:lnL w="12700" cap="flat" cmpd="sng">
                      <a:solidFill>
                        <a:schemeClr val="lt1"/>
                      </a:solidFill>
                      <a:prstDash val="solid"/>
                      <a:round/>
                      <a:headEnd type="none" w="sm" len="sm"/>
                      <a:tailEnd type="none" w="sm" len="sm"/>
                    </a:lnL>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solidFill>
                            <a:srgbClr val="000000"/>
                          </a:solidFill>
                        </a:rPr>
                        <a:t>US Citizen, enrolled in or accepted to an accredited college/university/ school of study for a designated health profession. Physically qualified as a Commissioned Officer. 3.0 GPA</a:t>
                      </a:r>
                      <a:endParaRPr sz="1200">
                        <a:solidFill>
                          <a:srgbClr val="000000"/>
                        </a:solidFill>
                      </a:endParaRPr>
                    </a:p>
                  </a:txBody>
                  <a:tcPr marL="91450" marR="91450" marT="45725" marB="45725">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US Citizen, enrolled in or accepted to an accredited college/university/ school of study for a designated health profession. Physically qualified as a Commissioned Officer. 3.0 GPA</a:t>
                      </a:r>
                      <a:endParaRPr sz="1200">
                        <a:solidFill>
                          <a:srgbClr val="000000"/>
                        </a:solidFill>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834350">
                <a:tc>
                  <a:txBody>
                    <a:bodyPr/>
                    <a:lstStyle/>
                    <a:p>
                      <a:pPr marL="0" marR="0" lvl="0" indent="0" algn="l" rtl="0">
                        <a:spcBef>
                          <a:spcPts val="0"/>
                        </a:spcBef>
                        <a:spcAft>
                          <a:spcPts val="0"/>
                        </a:spcAft>
                        <a:buNone/>
                      </a:pPr>
                      <a:r>
                        <a:rPr lang="en-US" sz="1600" b="1">
                          <a:solidFill>
                            <a:schemeClr val="lt1"/>
                          </a:solidFill>
                        </a:rPr>
                        <a:t>Funding</a:t>
                      </a:r>
                      <a:endParaRPr sz="1600"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dirty="0"/>
                        <a:t>Initial grant of $10,000 plus $1000 a month for up to 24 months</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r>
                        <a:rPr lang="en-US" sz="1200"/>
                        <a:t>GI Bill, Self-funded but receive Office Candidate First Class (OC1) Pay and benefits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t>$20K signing bonus, 100% Paid tuition, $2,330 monthly stipend. School materials reimbursement, Active Duty pay/benefits for 45 days a year</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974250">
                <a:tc>
                  <a:txBody>
                    <a:bodyPr/>
                    <a:lstStyle/>
                    <a:p>
                      <a:pPr marL="0" marR="0" lvl="0" indent="0" algn="l" rtl="0">
                        <a:spcBef>
                          <a:spcPts val="0"/>
                        </a:spcBef>
                        <a:spcAft>
                          <a:spcPts val="0"/>
                        </a:spcAft>
                        <a:buNone/>
                      </a:pPr>
                      <a:r>
                        <a:rPr lang="en-US" sz="1600" b="1" dirty="0">
                          <a:solidFill>
                            <a:schemeClr val="lt1"/>
                          </a:solidFill>
                        </a:rPr>
                        <a:t>Service obligation before/after commission</a:t>
                      </a:r>
                      <a:endParaRPr sz="1600" b="1" dirty="0">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dirty="0"/>
                        <a:t>1 to 12 months of scholarship results in a 4 year obligation. 13-24 months = 5 years</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t>3 years for any 1, 2, or 3 year program (4 year program will have 4 year obligation)</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solidFill>
                            <a:srgbClr val="000000"/>
                          </a:solidFill>
                        </a:rPr>
                        <a:t>Varies on program but generally agree to serve on Active Duty for 4 years upon completion of school. </a:t>
                      </a:r>
                      <a:endParaRPr sz="1200" dirty="0">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61" name="Google Shape;361;p41"/>
          <p:cNvPicPr preferRelativeResize="0"/>
          <p:nvPr/>
        </p:nvPicPr>
        <p:blipFill>
          <a:blip r:embed="rId3">
            <a:alphaModFix/>
          </a:blip>
          <a:stretch>
            <a:fillRect/>
          </a:stretch>
        </p:blipFill>
        <p:spPr>
          <a:xfrm>
            <a:off x="1868777" y="1338743"/>
            <a:ext cx="1707725" cy="1678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Medical Program Comparison Cont.</a:t>
            </a:r>
            <a:endParaRPr/>
          </a:p>
        </p:txBody>
      </p:sp>
      <p:sp>
        <p:nvSpPr>
          <p:cNvPr id="368" name="Google Shape;368;p42"/>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34</a:t>
            </a:fld>
            <a:endParaRPr/>
          </a:p>
        </p:txBody>
      </p:sp>
      <p:sp>
        <p:nvSpPr>
          <p:cNvPr id="369" name="Google Shape;369;p42"/>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1000"/>
              </a:spcAft>
              <a:buNone/>
            </a:pPr>
            <a:endParaRPr/>
          </a:p>
        </p:txBody>
      </p:sp>
      <p:graphicFrame>
        <p:nvGraphicFramePr>
          <p:cNvPr id="370" name="Google Shape;370;p42"/>
          <p:cNvGraphicFramePr/>
          <p:nvPr>
            <p:extLst>
              <p:ext uri="{D42A27DB-BD31-4B8C-83A1-F6EECF244321}">
                <p14:modId xmlns:p14="http://schemas.microsoft.com/office/powerpoint/2010/main" val="1907151871"/>
              </p:ext>
            </p:extLst>
          </p:nvPr>
        </p:nvGraphicFramePr>
        <p:xfrm>
          <a:off x="2" y="771854"/>
          <a:ext cx="9144000" cy="6086146"/>
        </p:xfrm>
        <a:graphic>
          <a:graphicData uri="http://schemas.openxmlformats.org/drawingml/2006/table">
            <a:tbl>
              <a:tblPr firstRow="1" bandRow="1">
                <a:noFill/>
                <a:tableStyleId>{C8593240-C061-4D0F-B916-7C6E0CD5ECC9}</a:tableStyleId>
              </a:tblPr>
              <a:tblGrid>
                <a:gridCol w="1828100">
                  <a:extLst>
                    <a:ext uri="{9D8B030D-6E8A-4147-A177-3AD203B41FA5}">
                      <a16:colId xmlns:a16="http://schemas.microsoft.com/office/drawing/2014/main" val="20000"/>
                    </a:ext>
                  </a:extLst>
                </a:gridCol>
                <a:gridCol w="2466900">
                  <a:extLst>
                    <a:ext uri="{9D8B030D-6E8A-4147-A177-3AD203B41FA5}">
                      <a16:colId xmlns:a16="http://schemas.microsoft.com/office/drawing/2014/main" val="20001"/>
                    </a:ext>
                  </a:extLst>
                </a:gridCol>
                <a:gridCol w="2424500">
                  <a:extLst>
                    <a:ext uri="{9D8B030D-6E8A-4147-A177-3AD203B41FA5}">
                      <a16:colId xmlns:a16="http://schemas.microsoft.com/office/drawing/2014/main" val="20002"/>
                    </a:ext>
                  </a:extLst>
                </a:gridCol>
                <a:gridCol w="2424500">
                  <a:extLst>
                    <a:ext uri="{9D8B030D-6E8A-4147-A177-3AD203B41FA5}">
                      <a16:colId xmlns:a16="http://schemas.microsoft.com/office/drawing/2014/main" val="20003"/>
                    </a:ext>
                  </a:extLst>
                </a:gridCol>
              </a:tblGrid>
              <a:tr h="2282110">
                <a:tc>
                  <a:txBody>
                    <a:bodyPr/>
                    <a:lstStyle/>
                    <a:p>
                      <a:pPr marL="0" marR="0" lvl="0" indent="0" algn="l" rtl="0">
                        <a:spcBef>
                          <a:spcPts val="0"/>
                        </a:spcBef>
                        <a:spcAft>
                          <a:spcPts val="0"/>
                        </a:spcAft>
                        <a:buNone/>
                      </a:pPr>
                      <a:endParaRPr sz="18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Nurse Candidate Program</a:t>
                      </a:r>
                      <a:endParaRPr sz="1800"/>
                    </a:p>
                  </a:txBody>
                  <a:tcPr marL="91450" marR="91450" marT="45725" marB="45725">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dirty="0"/>
                        <a:t>HSCP</a:t>
                      </a:r>
                      <a:endParaRPr sz="18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800"/>
                        <a:t>HPSP</a:t>
                      </a:r>
                      <a:endParaRPr sz="1800"/>
                    </a:p>
                  </a:txBody>
                  <a:tcPr marL="91450" marR="91450" marT="45725" marB="45725">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0"/>
                  </a:ext>
                </a:extLst>
              </a:tr>
              <a:tr h="653012">
                <a:tc>
                  <a:txBody>
                    <a:bodyPr/>
                    <a:lstStyle/>
                    <a:p>
                      <a:pPr marL="0" marR="0" lvl="0" indent="0" algn="l" rtl="0">
                        <a:spcBef>
                          <a:spcPts val="0"/>
                        </a:spcBef>
                        <a:spcAft>
                          <a:spcPts val="0"/>
                        </a:spcAft>
                        <a:buNone/>
                      </a:pPr>
                      <a:r>
                        <a:rPr lang="en-US" b="1">
                          <a:solidFill>
                            <a:schemeClr val="lt1"/>
                          </a:solidFill>
                        </a:rPr>
                        <a:t>Eligible for advancement</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a:t>N/A</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solidFill>
                            <a:srgbClr val="000000"/>
                          </a:solidFill>
                        </a:rPr>
                        <a:t>Yes (If you assist in recruiting another HSCP candidate)</a:t>
                      </a:r>
                      <a:endParaRPr sz="1200">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solidFill>
                            <a:srgbClr val="000000"/>
                          </a:solidFill>
                        </a:rPr>
                        <a:t>N/A</a:t>
                      </a:r>
                      <a:endParaRPr sz="1200">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653012">
                <a:tc>
                  <a:txBody>
                    <a:bodyPr/>
                    <a:lstStyle/>
                    <a:p>
                      <a:pPr marL="0" marR="0" lvl="0" indent="0" algn="l" rtl="0">
                        <a:spcBef>
                          <a:spcPts val="0"/>
                        </a:spcBef>
                        <a:spcAft>
                          <a:spcPts val="0"/>
                        </a:spcAft>
                        <a:buNone/>
                      </a:pPr>
                      <a:r>
                        <a:rPr lang="en-US" b="1">
                          <a:solidFill>
                            <a:schemeClr val="lt1"/>
                          </a:solidFill>
                        </a:rPr>
                        <a:t>Application Due Date</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Clr>
                          <a:schemeClr val="dk1"/>
                        </a:buClr>
                        <a:buSzPts val="1100"/>
                        <a:buFont typeface="Arial"/>
                        <a:buNone/>
                      </a:pPr>
                      <a:r>
                        <a:rPr lang="en-US" sz="1200" dirty="0"/>
                        <a:t>1JUL</a:t>
                      </a:r>
                      <a:r>
                        <a:rPr lang="en-US" sz="1200" baseline="0" dirty="0"/>
                        <a:t> to 1SEP. Results come out NOV/DEC timeframe.</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Rolling Boards every month-- varying on Program (Good to apply at the beginning of the FY) </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Rolling Boards every month-- varying on Program (Good to apply at the beginning of the FY) </a:t>
                      </a:r>
                      <a:endParaRPr sz="1200"/>
                    </a:p>
                  </a:txBody>
                  <a:tcPr marL="91450" marR="91450" marT="45725" marB="45725">
                    <a:lnL w="127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1471856">
                <a:tc>
                  <a:txBody>
                    <a:bodyPr/>
                    <a:lstStyle/>
                    <a:p>
                      <a:pPr marL="0" marR="0" lvl="0" indent="0" algn="l" rtl="0">
                        <a:spcBef>
                          <a:spcPts val="0"/>
                        </a:spcBef>
                        <a:spcAft>
                          <a:spcPts val="0"/>
                        </a:spcAft>
                        <a:buNone/>
                      </a:pPr>
                      <a:r>
                        <a:rPr lang="en-US" b="1">
                          <a:solidFill>
                            <a:schemeClr val="lt1"/>
                          </a:solidFill>
                        </a:rPr>
                        <a:t>Reference</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200" u="sng" dirty="0">
                          <a:solidFill>
                            <a:schemeClr val="hlink"/>
                          </a:solidFill>
                        </a:rPr>
                        <a:t>https://www.med.navy.mil/Pages/InfoViewPage.aspx?ItemID=24</a:t>
                      </a:r>
                      <a:endParaRPr sz="1200" dirty="0"/>
                    </a:p>
                    <a:p>
                      <a:pPr marL="0" marR="0" lvl="0" indent="0" algn="l" rtl="0">
                        <a:spcBef>
                          <a:spcPts val="0"/>
                        </a:spcBef>
                        <a:spcAft>
                          <a:spcPts val="0"/>
                        </a:spcAft>
                        <a:buNone/>
                      </a:pPr>
                      <a:endParaRPr lang="en-US" sz="1200" dirty="0"/>
                    </a:p>
                    <a:p>
                      <a:pPr marL="0" marR="0" lvl="0" indent="0" algn="l" rtl="0">
                        <a:spcBef>
                          <a:spcPts val="0"/>
                        </a:spcBef>
                        <a:spcAft>
                          <a:spcPts val="0"/>
                        </a:spcAft>
                        <a:buNone/>
                      </a:pPr>
                      <a:endParaRPr lang="en-US" sz="1200" dirty="0"/>
                    </a:p>
                    <a:p>
                      <a:pPr marL="0" marR="0" lvl="0" indent="0" algn="l" rtl="0">
                        <a:spcBef>
                          <a:spcPts val="0"/>
                        </a:spcBef>
                        <a:spcAft>
                          <a:spcPts val="0"/>
                        </a:spcAft>
                        <a:buNone/>
                      </a:pPr>
                      <a:endParaRPr lang="en-US" sz="1200" dirty="0"/>
                    </a:p>
                    <a:p>
                      <a:pPr marL="0" marR="0" lvl="0" indent="0" algn="l" rtl="0">
                        <a:spcBef>
                          <a:spcPts val="0"/>
                        </a:spcBef>
                        <a:spcAft>
                          <a:spcPts val="0"/>
                        </a:spcAft>
                        <a:buNone/>
                      </a:pPr>
                      <a:r>
                        <a:rPr lang="en-US" sz="1200" dirty="0"/>
                        <a:t>FB Search: US Navy Nurse &amp; NNCA</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1000"/>
                        </a:spcBef>
                        <a:spcAft>
                          <a:spcPts val="0"/>
                        </a:spcAft>
                        <a:buNone/>
                      </a:pPr>
                      <a:r>
                        <a:rPr lang="en-US" sz="1200" dirty="0">
                          <a:hlinkClick r:id="rId3"/>
                        </a:rPr>
                        <a:t>https://www.navy.com/sites/default/files/2018-03/mof-financial-brochure.pdf</a:t>
                      </a:r>
                      <a:endParaRPr lang="en-US" sz="1200" dirty="0"/>
                    </a:p>
                    <a:p>
                      <a:pPr marL="0" lvl="0" indent="0" algn="l" rtl="0">
                        <a:spcBef>
                          <a:spcPts val="1000"/>
                        </a:spcBef>
                        <a:spcAft>
                          <a:spcPts val="0"/>
                        </a:spcAft>
                        <a:buNone/>
                      </a:pPr>
                      <a:endParaRPr lang="en-US" sz="1200" dirty="0"/>
                    </a:p>
                    <a:p>
                      <a:pPr marL="0" lvl="0" indent="0" algn="l" rtl="0">
                        <a:spcBef>
                          <a:spcPts val="1000"/>
                        </a:spcBef>
                        <a:spcAft>
                          <a:spcPts val="0"/>
                        </a:spcAft>
                        <a:buNone/>
                      </a:pPr>
                      <a:r>
                        <a:rPr lang="en-US" sz="1200" dirty="0"/>
                        <a:t>FB Search: NAVY HSCP</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defTabSz="457200" rtl="0" eaLnBrk="1" fontAlgn="auto" latinLnBrk="0" hangingPunct="1">
                        <a:lnSpc>
                          <a:spcPct val="100000"/>
                        </a:lnSpc>
                        <a:spcBef>
                          <a:spcPts val="1000"/>
                        </a:spcBef>
                        <a:spcAft>
                          <a:spcPts val="0"/>
                        </a:spcAft>
                        <a:buClrTx/>
                        <a:buSzTx/>
                        <a:buFontTx/>
                        <a:buNone/>
                        <a:tabLst/>
                        <a:defRPr/>
                      </a:pPr>
                      <a:r>
                        <a:rPr lang="en-US" sz="1200" dirty="0">
                          <a:hlinkClick r:id="rId4"/>
                        </a:rPr>
                        <a:t>https://www.med.navy.mil/SiteCollectionDocuments/HPSP%20FAQ%20Booklet.pdf</a:t>
                      </a:r>
                      <a:endParaRPr lang="en-US" sz="1200" dirty="0"/>
                    </a:p>
                    <a:p>
                      <a:pPr marL="0" lvl="0" indent="0" algn="l" rtl="0">
                        <a:spcBef>
                          <a:spcPts val="1000"/>
                        </a:spcBef>
                        <a:spcAft>
                          <a:spcPts val="0"/>
                        </a:spcAft>
                        <a:buNone/>
                      </a:pPr>
                      <a:endParaRPr lang="en-US" sz="1200" dirty="0"/>
                    </a:p>
                    <a:p>
                      <a:pPr marL="0" lvl="0" indent="0" algn="l" rtl="0">
                        <a:spcBef>
                          <a:spcPts val="1000"/>
                        </a:spcBef>
                        <a:spcAft>
                          <a:spcPts val="0"/>
                        </a:spcAft>
                        <a:buNone/>
                      </a:pPr>
                      <a:r>
                        <a:rPr lang="en-US" sz="1200" dirty="0"/>
                        <a:t>FB Search: Navy HPSP Students and Physicians</a:t>
                      </a:r>
                      <a:endParaRPr sz="1200" dirty="0"/>
                    </a:p>
                  </a:txBody>
                  <a:tcPr marL="91450" marR="91450" marT="45725" marB="45725">
                    <a:lnL w="127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1026156">
                <a:tc>
                  <a:txBody>
                    <a:bodyPr/>
                    <a:lstStyle/>
                    <a:p>
                      <a:pPr marL="0" marR="0" lvl="0" indent="0" algn="l" rtl="0">
                        <a:spcBef>
                          <a:spcPts val="0"/>
                        </a:spcBef>
                        <a:spcAft>
                          <a:spcPts val="0"/>
                        </a:spcAft>
                        <a:buNone/>
                      </a:pPr>
                      <a:r>
                        <a:rPr lang="en-US" b="1">
                          <a:solidFill>
                            <a:schemeClr val="lt1"/>
                          </a:solidFill>
                        </a:rPr>
                        <a:t>POC</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dirty="0">
                          <a:solidFill>
                            <a:schemeClr val="tx1"/>
                          </a:solidFill>
                        </a:rPr>
                        <a:t>CDR </a:t>
                      </a:r>
                      <a:r>
                        <a:rPr lang="en-US" sz="1200" dirty="0" err="1">
                          <a:solidFill>
                            <a:schemeClr val="tx1"/>
                          </a:solidFill>
                        </a:rPr>
                        <a:t>Abreail</a:t>
                      </a:r>
                      <a:r>
                        <a:rPr lang="en-US" sz="1200" dirty="0">
                          <a:solidFill>
                            <a:schemeClr val="tx1"/>
                          </a:solidFill>
                        </a:rPr>
                        <a:t> </a:t>
                      </a:r>
                      <a:r>
                        <a:rPr lang="en-US" sz="1200" dirty="0" err="1">
                          <a:solidFill>
                            <a:schemeClr val="tx1"/>
                          </a:solidFill>
                        </a:rPr>
                        <a:t>Leoncio</a:t>
                      </a:r>
                      <a:endParaRPr lang="en-US" sz="1200" dirty="0">
                        <a:solidFill>
                          <a:schemeClr val="tx1"/>
                        </a:solidFill>
                      </a:endParaRPr>
                    </a:p>
                    <a:p>
                      <a:pPr marL="0" marR="0" lvl="0" indent="0" algn="l" rtl="0">
                        <a:lnSpc>
                          <a:spcPct val="100000"/>
                        </a:lnSpc>
                        <a:spcBef>
                          <a:spcPts val="0"/>
                        </a:spcBef>
                        <a:spcAft>
                          <a:spcPts val="0"/>
                        </a:spcAft>
                        <a:buNone/>
                      </a:pPr>
                      <a:r>
                        <a:rPr lang="en-US" sz="1200" dirty="0">
                          <a:solidFill>
                            <a:schemeClr val="tx1"/>
                          </a:solidFill>
                          <a:hlinkClick r:id="rId5">
                            <a:extLst>
                              <a:ext uri="{A12FA001-AC4F-418D-AE19-62706E023703}">
                                <ahyp:hlinkClr xmlns:ahyp="http://schemas.microsoft.com/office/drawing/2018/hyperlinkcolor" val="tx"/>
                              </a:ext>
                            </a:extLst>
                          </a:hlinkClick>
                        </a:rPr>
                        <a:t>Abreail.Leoncio@navy.mil</a:t>
                      </a:r>
                      <a:endParaRPr lang="en-US" sz="1200" dirty="0">
                        <a:solidFill>
                          <a:schemeClr val="tx1"/>
                        </a:solidFill>
                      </a:endParaRPr>
                    </a:p>
                    <a:p>
                      <a:pPr marL="0" lvl="0" indent="0" algn="l" rtl="0">
                        <a:lnSpc>
                          <a:spcPct val="100000"/>
                        </a:lnSpc>
                        <a:spcBef>
                          <a:spcPts val="0"/>
                        </a:spcBef>
                        <a:spcAft>
                          <a:spcPts val="0"/>
                        </a:spcAft>
                        <a:buNone/>
                      </a:pPr>
                      <a:r>
                        <a:rPr lang="en-US" sz="1200" b="0" i="0" kern="1200" dirty="0">
                          <a:solidFill>
                            <a:schemeClr val="tx1"/>
                          </a:solidFill>
                          <a:effectLst/>
                          <a:latin typeface="Calibri"/>
                          <a:ea typeface="Calibri"/>
                          <a:cs typeface="Calibri"/>
                        </a:rPr>
                        <a:t>(858) 248-5258</a:t>
                      </a:r>
                      <a:endParaRPr lang="en-US" sz="1000" dirty="0">
                        <a:solidFill>
                          <a:schemeClr val="tx1"/>
                        </a:solidFill>
                      </a:endParaRPr>
                    </a:p>
                    <a:p>
                      <a:pPr marL="0" lvl="0" indent="0" algn="l" rtl="0">
                        <a:lnSpc>
                          <a:spcPct val="100000"/>
                        </a:lnSpc>
                        <a:spcBef>
                          <a:spcPts val="0"/>
                        </a:spcBef>
                        <a:spcAft>
                          <a:spcPts val="0"/>
                        </a:spcAft>
                        <a:buNone/>
                      </a:pPr>
                      <a:r>
                        <a:rPr lang="en-US" sz="1200" dirty="0">
                          <a:solidFill>
                            <a:schemeClr val="tx1"/>
                          </a:solidFill>
                        </a:rPr>
                        <a:t>Navy Medical Officer Recruiter</a:t>
                      </a:r>
                    </a:p>
                    <a:p>
                      <a:pPr marL="0" lvl="0" indent="0" algn="l" rtl="0">
                        <a:lnSpc>
                          <a:spcPct val="100000"/>
                        </a:lnSpc>
                        <a:spcBef>
                          <a:spcPts val="0"/>
                        </a:spcBef>
                        <a:spcAft>
                          <a:spcPts val="0"/>
                        </a:spcAft>
                        <a:buNone/>
                      </a:pPr>
                      <a:r>
                        <a:rPr lang="en-US" sz="1200" dirty="0">
                          <a:solidFill>
                            <a:schemeClr val="tx1"/>
                          </a:solidFill>
                        </a:rPr>
                        <a:t>NRD SD – HQ</a:t>
                      </a: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200" dirty="0">
                          <a:solidFill>
                            <a:schemeClr val="tx1"/>
                          </a:solidFill>
                        </a:rPr>
                        <a:t>HMCS </a:t>
                      </a:r>
                      <a:r>
                        <a:rPr lang="en-US" sz="1200" dirty="0" err="1">
                          <a:solidFill>
                            <a:schemeClr val="tx1"/>
                          </a:solidFill>
                        </a:rPr>
                        <a:t>Kleinne</a:t>
                      </a:r>
                      <a:r>
                        <a:rPr lang="en-US" sz="1200" dirty="0">
                          <a:solidFill>
                            <a:schemeClr val="tx1"/>
                          </a:solidFill>
                        </a:rPr>
                        <a:t> </a:t>
                      </a:r>
                      <a:r>
                        <a:rPr lang="en-US" sz="1200" dirty="0" err="1">
                          <a:solidFill>
                            <a:schemeClr val="tx1"/>
                          </a:solidFill>
                        </a:rPr>
                        <a:t>Lapid</a:t>
                      </a:r>
                      <a:endParaRPr lang="en-US" sz="1200" dirty="0">
                        <a:solidFill>
                          <a:schemeClr val="tx1"/>
                        </a:solidFill>
                      </a:endParaRPr>
                    </a:p>
                    <a:p>
                      <a:pPr marL="0" lvl="0" indent="0" algn="l" rtl="0">
                        <a:lnSpc>
                          <a:spcPct val="100000"/>
                        </a:lnSpc>
                        <a:spcBef>
                          <a:spcPts val="0"/>
                        </a:spcBef>
                        <a:spcAft>
                          <a:spcPts val="0"/>
                        </a:spcAft>
                        <a:buNone/>
                      </a:pPr>
                      <a:r>
                        <a:rPr lang="en-US" sz="1200" b="0" i="0" kern="1200" dirty="0">
                          <a:solidFill>
                            <a:schemeClr val="tx1"/>
                          </a:solidFill>
                          <a:effectLst/>
                          <a:latin typeface="Calibri"/>
                          <a:ea typeface="Calibri"/>
                          <a:cs typeface="Calibri"/>
                          <a:hlinkClick r:id="rId6">
                            <a:extLst>
                              <a:ext uri="{A12FA001-AC4F-418D-AE19-62706E023703}">
                                <ahyp:hlinkClr xmlns:ahyp="http://schemas.microsoft.com/office/drawing/2018/hyperlinkcolor" val="tx"/>
                              </a:ext>
                            </a:extLst>
                          </a:hlinkClick>
                        </a:rPr>
                        <a:t>Kleinne.V.Lapid@navy.mil</a:t>
                      </a:r>
                      <a:endParaRPr lang="en-US" sz="1200" b="0" i="0" kern="1200" dirty="0">
                        <a:solidFill>
                          <a:schemeClr val="tx1"/>
                        </a:solidFill>
                        <a:effectLst/>
                        <a:latin typeface="Calibri"/>
                        <a:ea typeface="Calibri"/>
                        <a:cs typeface="Calibri"/>
                      </a:endParaRPr>
                    </a:p>
                    <a:p>
                      <a:pPr marL="0" lvl="0" indent="0" algn="l" rtl="0">
                        <a:spcBef>
                          <a:spcPts val="0"/>
                        </a:spcBef>
                        <a:spcAft>
                          <a:spcPts val="0"/>
                        </a:spcAft>
                        <a:buClr>
                          <a:schemeClr val="dk1"/>
                        </a:buClr>
                        <a:buSzPts val="1100"/>
                        <a:buFont typeface="Arial"/>
                        <a:buNone/>
                      </a:pPr>
                      <a:r>
                        <a:rPr lang="en-US" sz="1200" b="0" i="0" kern="1200" dirty="0">
                          <a:solidFill>
                            <a:schemeClr val="tx1"/>
                          </a:solidFill>
                          <a:effectLst/>
                          <a:latin typeface="Calibri"/>
                          <a:ea typeface="Calibri"/>
                          <a:cs typeface="Calibri"/>
                        </a:rPr>
                        <a:t>619 882 3709</a:t>
                      </a:r>
                    </a:p>
                    <a:p>
                      <a:pPr marL="0" lvl="0" indent="0" algn="l" rtl="0">
                        <a:spcBef>
                          <a:spcPts val="0"/>
                        </a:spcBef>
                        <a:spcAft>
                          <a:spcPts val="0"/>
                        </a:spcAft>
                        <a:buNone/>
                      </a:pPr>
                      <a:r>
                        <a:rPr lang="en-US" sz="1200" dirty="0">
                          <a:solidFill>
                            <a:schemeClr val="tx1"/>
                          </a:solidFill>
                        </a:rPr>
                        <a:t>Navy Medical Officer Recruiter</a:t>
                      </a:r>
                    </a:p>
                    <a:p>
                      <a:pPr marL="0" lvl="0" indent="0" algn="l" rtl="0">
                        <a:spcBef>
                          <a:spcPts val="0"/>
                        </a:spcBef>
                        <a:spcAft>
                          <a:spcPts val="0"/>
                        </a:spcAft>
                        <a:buClr>
                          <a:schemeClr val="dk1"/>
                        </a:buClr>
                        <a:buSzPts val="1100"/>
                        <a:buFont typeface="Arial"/>
                        <a:buNone/>
                      </a:pPr>
                      <a:r>
                        <a:rPr lang="en-US" sz="1200" dirty="0">
                          <a:solidFill>
                            <a:schemeClr val="tx1"/>
                          </a:solidFill>
                        </a:rPr>
                        <a:t>NRD SD - NMCSD</a:t>
                      </a: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tcPr>
                </a:tc>
                <a:tc>
                  <a:txBody>
                    <a:bodyPr/>
                    <a:lstStyle/>
                    <a:p>
                      <a:pPr marL="0" lvl="0" indent="0" algn="l" rtl="0">
                        <a:lnSpc>
                          <a:spcPct val="100000"/>
                        </a:lnSpc>
                        <a:spcBef>
                          <a:spcPts val="0"/>
                        </a:spcBef>
                        <a:spcAft>
                          <a:spcPts val="0"/>
                        </a:spcAft>
                        <a:buNone/>
                      </a:pPr>
                      <a:r>
                        <a:rPr lang="en-US" sz="1200" dirty="0">
                          <a:solidFill>
                            <a:srgbClr val="000000"/>
                          </a:solidFill>
                        </a:rPr>
                        <a:t>HMC Carla Burkholder</a:t>
                      </a:r>
                    </a:p>
                    <a:p>
                      <a:pPr marL="0" lvl="0" indent="0" algn="l" rtl="0">
                        <a:lnSpc>
                          <a:spcPct val="100000"/>
                        </a:lnSpc>
                        <a:spcBef>
                          <a:spcPts val="0"/>
                        </a:spcBef>
                        <a:spcAft>
                          <a:spcPts val="0"/>
                        </a:spcAft>
                        <a:buNone/>
                      </a:pPr>
                      <a:r>
                        <a:rPr lang="en-US" sz="1200" dirty="0">
                          <a:solidFill>
                            <a:srgbClr val="000000"/>
                          </a:solidFill>
                        </a:rPr>
                        <a:t>carla.burkholder1@navy.mil</a:t>
                      </a:r>
                    </a:p>
                    <a:p>
                      <a:pPr marL="0" lvl="0" indent="0" algn="l" rtl="0">
                        <a:lnSpc>
                          <a:spcPct val="100000"/>
                        </a:lnSpc>
                        <a:spcBef>
                          <a:spcPts val="0"/>
                        </a:spcBef>
                        <a:spcAft>
                          <a:spcPts val="0"/>
                        </a:spcAft>
                        <a:buNone/>
                      </a:pPr>
                      <a:r>
                        <a:rPr lang="en-US" sz="1200" dirty="0">
                          <a:solidFill>
                            <a:srgbClr val="000000"/>
                          </a:solidFill>
                        </a:rPr>
                        <a:t>619-988-2168</a:t>
                      </a:r>
                    </a:p>
                    <a:p>
                      <a:pPr marL="0" lvl="0" indent="0" algn="l" rtl="0">
                        <a:lnSpc>
                          <a:spcPct val="100000"/>
                        </a:lnSpc>
                        <a:spcBef>
                          <a:spcPts val="0"/>
                        </a:spcBef>
                        <a:spcAft>
                          <a:spcPts val="0"/>
                        </a:spcAft>
                        <a:buNone/>
                      </a:pPr>
                      <a:r>
                        <a:rPr lang="en-US" sz="1200" dirty="0">
                          <a:solidFill>
                            <a:srgbClr val="000000"/>
                          </a:solidFill>
                        </a:rPr>
                        <a:t>Navy Medical Officer Recruiter</a:t>
                      </a:r>
                    </a:p>
                    <a:p>
                      <a:pPr marL="0" lvl="0" indent="0" algn="l" rtl="0">
                        <a:lnSpc>
                          <a:spcPct val="100000"/>
                        </a:lnSpc>
                        <a:spcBef>
                          <a:spcPts val="0"/>
                        </a:spcBef>
                        <a:spcAft>
                          <a:spcPts val="0"/>
                        </a:spcAft>
                        <a:buNone/>
                      </a:pPr>
                      <a:r>
                        <a:rPr lang="en-US" sz="1200" dirty="0">
                          <a:solidFill>
                            <a:srgbClr val="000000"/>
                          </a:solidFill>
                        </a:rPr>
                        <a:t>NRD SD - NMCSD</a:t>
                      </a:r>
                    </a:p>
                  </a:txBody>
                  <a:tcPr marL="91450" marR="91450" marT="45725" marB="45725">
                    <a:lnL w="127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pic>
        <p:nvPicPr>
          <p:cNvPr id="371" name="Google Shape;371;p42"/>
          <p:cNvPicPr preferRelativeResize="0"/>
          <p:nvPr/>
        </p:nvPicPr>
        <p:blipFill>
          <a:blip r:embed="rId7">
            <a:alphaModFix/>
          </a:blip>
          <a:stretch>
            <a:fillRect/>
          </a:stretch>
        </p:blipFill>
        <p:spPr>
          <a:xfrm>
            <a:off x="6719500" y="1501000"/>
            <a:ext cx="2384100" cy="1430465"/>
          </a:xfrm>
          <a:prstGeom prst="rect">
            <a:avLst/>
          </a:prstGeom>
          <a:noFill/>
          <a:ln>
            <a:noFill/>
          </a:ln>
        </p:spPr>
      </p:pic>
      <p:pic>
        <p:nvPicPr>
          <p:cNvPr id="372" name="Google Shape;372;p42"/>
          <p:cNvPicPr preferRelativeResize="0"/>
          <p:nvPr/>
        </p:nvPicPr>
        <p:blipFill>
          <a:blip r:embed="rId8">
            <a:alphaModFix/>
          </a:blip>
          <a:stretch>
            <a:fillRect/>
          </a:stretch>
        </p:blipFill>
        <p:spPr>
          <a:xfrm>
            <a:off x="4295000" y="1500988"/>
            <a:ext cx="2384125" cy="1430475"/>
          </a:xfrm>
          <a:prstGeom prst="rect">
            <a:avLst/>
          </a:prstGeom>
          <a:noFill/>
          <a:ln>
            <a:noFill/>
          </a:ln>
        </p:spPr>
      </p:pic>
      <p:pic>
        <p:nvPicPr>
          <p:cNvPr id="373" name="Google Shape;373;p42"/>
          <p:cNvPicPr preferRelativeResize="0"/>
          <p:nvPr/>
        </p:nvPicPr>
        <p:blipFill>
          <a:blip r:embed="rId9">
            <a:alphaModFix/>
          </a:blip>
          <a:stretch>
            <a:fillRect/>
          </a:stretch>
        </p:blipFill>
        <p:spPr>
          <a:xfrm>
            <a:off x="2155625" y="1362362"/>
            <a:ext cx="1707725" cy="1707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title"/>
          </p:nvPr>
        </p:nvSpPr>
        <p:spPr>
          <a:xfrm>
            <a:off x="2" y="270357"/>
            <a:ext cx="9143998" cy="863601"/>
          </a:xfrm>
          <a:prstGeom prst="rect">
            <a:avLst/>
          </a:prstGeom>
          <a:noFill/>
          <a:ln>
            <a:noFill/>
          </a:ln>
        </p:spPr>
        <p:txBody>
          <a:bodyPr spcFirstLastPara="1" wrap="square" lIns="91425" tIns="45700" rIns="91425" bIns="45700" anchor="ctr" anchorCtr="0">
            <a:noAutofit/>
          </a:bodyPr>
          <a:lstStyle/>
          <a:p>
            <a:pPr marL="457200" lvl="0" indent="0" algn="ctr" rtl="0">
              <a:lnSpc>
                <a:spcPct val="90000"/>
              </a:lnSpc>
              <a:spcBef>
                <a:spcPts val="0"/>
              </a:spcBef>
              <a:spcAft>
                <a:spcPts val="0"/>
              </a:spcAft>
              <a:buNone/>
            </a:pPr>
            <a:r>
              <a:rPr lang="en-US" i="0" u="sng" dirty="0">
                <a:solidFill>
                  <a:srgbClr val="0F243E"/>
                </a:solidFill>
              </a:rPr>
              <a:t>Common Characteristics of Selected Medical Applicants</a:t>
            </a:r>
            <a:endParaRPr dirty="0"/>
          </a:p>
        </p:txBody>
      </p:sp>
      <p:sp>
        <p:nvSpPr>
          <p:cNvPr id="379" name="Google Shape;379;p4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35</a:t>
            </a:fld>
            <a:endParaRPr/>
          </a:p>
        </p:txBody>
      </p:sp>
      <p:sp>
        <p:nvSpPr>
          <p:cNvPr id="380" name="Google Shape;380;p43"/>
          <p:cNvSpPr txBox="1"/>
          <p:nvPr/>
        </p:nvSpPr>
        <p:spPr>
          <a:xfrm>
            <a:off x="71025" y="1307245"/>
            <a:ext cx="4722900" cy="5467800"/>
          </a:xfrm>
          <a:prstGeom prst="rect">
            <a:avLst/>
          </a:prstGeom>
          <a:noFill/>
          <a:ln>
            <a:noFill/>
          </a:ln>
        </p:spPr>
        <p:txBody>
          <a:bodyPr spcFirstLastPara="1" wrap="square" lIns="91425" tIns="45700" rIns="91425" bIns="45700" anchor="t" anchorCtr="0">
            <a:noAutofit/>
          </a:bodyPr>
          <a:lstStyle/>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Met all program requirements</a:t>
            </a: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Demonstrated Sustained Superior Professional Performance </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Aptitude to become a NC officer; has anyone discussed your potential to become an officer? </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Diversity of assignments (Operational, OCONUS, MTF)</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Demonstrated positions of leadership, have you had hard jobs?</a:t>
            </a:r>
            <a:endParaRPr sz="2000" dirty="0">
              <a:solidFill>
                <a:srgbClr val="161645"/>
              </a:solidFill>
            </a:endParaRPr>
          </a:p>
          <a:p>
            <a:pPr marL="688975" lvl="1" indent="-263525">
              <a:lnSpc>
                <a:spcPct val="90000"/>
              </a:lnSpc>
              <a:spcBef>
                <a:spcPts val="1200"/>
              </a:spcBef>
              <a:buClr>
                <a:srgbClr val="161645"/>
              </a:buClr>
              <a:buSzPts val="2000"/>
              <a:buFont typeface="Noto Sans Symbols"/>
              <a:buChar char="⮚"/>
            </a:pPr>
            <a:r>
              <a:rPr lang="en-US" sz="2000" dirty="0">
                <a:solidFill>
                  <a:srgbClr val="161645"/>
                </a:solidFill>
              </a:rPr>
              <a:t>Strong, authentic command endorsement and compelling interview appraisal sheets </a:t>
            </a:r>
          </a:p>
          <a:p>
            <a:pPr marL="0" marR="0" lvl="0" indent="0" algn="l" rtl="0">
              <a:lnSpc>
                <a:spcPct val="90000"/>
              </a:lnSpc>
              <a:spcBef>
                <a:spcPts val="1200"/>
              </a:spcBef>
              <a:spcAft>
                <a:spcPts val="0"/>
              </a:spcAft>
              <a:buNone/>
            </a:pPr>
            <a:endParaRPr sz="1800" dirty="0">
              <a:solidFill>
                <a:srgbClr val="161645"/>
              </a:solidFill>
            </a:endParaRPr>
          </a:p>
        </p:txBody>
      </p:sp>
      <p:sp>
        <p:nvSpPr>
          <p:cNvPr id="381" name="Google Shape;381;p43"/>
          <p:cNvSpPr txBox="1"/>
          <p:nvPr/>
        </p:nvSpPr>
        <p:spPr>
          <a:xfrm>
            <a:off x="4344900" y="1290285"/>
            <a:ext cx="4722900" cy="5467800"/>
          </a:xfrm>
          <a:prstGeom prst="rect">
            <a:avLst/>
          </a:prstGeom>
          <a:noFill/>
          <a:ln>
            <a:noFill/>
          </a:ln>
        </p:spPr>
        <p:txBody>
          <a:bodyPr spcFirstLastPara="1" wrap="square" lIns="91425" tIns="45700" rIns="91425" bIns="45700" anchor="t" anchorCtr="0">
            <a:noAutofit/>
          </a:bodyPr>
          <a:lstStyle/>
          <a:p>
            <a:pPr marL="688975" marR="0" lvl="1" indent="-263525" algn="l" rtl="0">
              <a:lnSpc>
                <a:spcPct val="90000"/>
              </a:lnSpc>
              <a:spcBef>
                <a:spcPts val="1200"/>
              </a:spcBef>
              <a:spcAft>
                <a:spcPts val="0"/>
              </a:spcAft>
              <a:buSzPts val="2000"/>
              <a:buChar char="⮚"/>
            </a:pPr>
            <a:r>
              <a:rPr lang="en-US" sz="2000" dirty="0">
                <a:solidFill>
                  <a:srgbClr val="161645"/>
                </a:solidFill>
              </a:rPr>
              <a:t>Very well written personal statement</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Excellent grade point average </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Competitive </a:t>
            </a:r>
            <a:r>
              <a:rPr lang="en-US" sz="2000" b="1" dirty="0">
                <a:solidFill>
                  <a:srgbClr val="161645"/>
                </a:solidFill>
              </a:rPr>
              <a:t>GRE/GMAT</a:t>
            </a:r>
            <a:r>
              <a:rPr lang="en-US" sz="2000" dirty="0">
                <a:solidFill>
                  <a:srgbClr val="161645"/>
                </a:solidFill>
              </a:rPr>
              <a:t> ACT/SAT test scores</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Top ranking status on evaluations, are you the EP? Why aren’t you the EP? </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A "can do" personality</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No court violations or NJP infractions, within three years of application.</a:t>
            </a:r>
            <a:endParaRPr sz="2000" dirty="0">
              <a:solidFill>
                <a:srgbClr val="161645"/>
              </a:solidFill>
            </a:endParaRPr>
          </a:p>
          <a:p>
            <a:pPr marL="688975" marR="0" lvl="1" indent="-263525" algn="l" rtl="0">
              <a:lnSpc>
                <a:spcPct val="90000"/>
              </a:lnSpc>
              <a:spcBef>
                <a:spcPts val="1200"/>
              </a:spcBef>
              <a:spcAft>
                <a:spcPts val="0"/>
              </a:spcAft>
              <a:buClr>
                <a:srgbClr val="161645"/>
              </a:buClr>
              <a:buSzPts val="2000"/>
              <a:buFont typeface="Noto Sans Symbols"/>
              <a:buChar char="⮚"/>
            </a:pPr>
            <a:r>
              <a:rPr lang="en-US" sz="2000" dirty="0">
                <a:solidFill>
                  <a:srgbClr val="161645"/>
                </a:solidFill>
              </a:rPr>
              <a:t>Personal awards </a:t>
            </a:r>
            <a:endParaRPr sz="2000" dirty="0">
              <a:solidFill>
                <a:srgbClr val="16164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In Summary...</a:t>
            </a:r>
            <a:endParaRPr dirty="0"/>
          </a:p>
        </p:txBody>
      </p:sp>
      <p:sp>
        <p:nvSpPr>
          <p:cNvPr id="388" name="Google Shape;388;p44"/>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36</a:t>
            </a:fld>
            <a:endParaRPr/>
          </a:p>
        </p:txBody>
      </p:sp>
      <p:sp>
        <p:nvSpPr>
          <p:cNvPr id="389" name="Google Shape;389;p44"/>
          <p:cNvSpPr txBox="1">
            <a:spLocks noGrp="1"/>
          </p:cNvSpPr>
          <p:nvPr>
            <p:ph type="body" idx="1"/>
          </p:nvPr>
        </p:nvSpPr>
        <p:spPr>
          <a:xfrm>
            <a:off x="76200" y="855662"/>
            <a:ext cx="8991600" cy="5849937"/>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dirty="0"/>
              <a:t>Seek Mentorship</a:t>
            </a:r>
            <a:endParaRPr sz="1800" dirty="0"/>
          </a:p>
          <a:p>
            <a:pPr marL="457200" lvl="0" indent="-342900" algn="l" rtl="0">
              <a:spcBef>
                <a:spcPts val="0"/>
              </a:spcBef>
              <a:spcAft>
                <a:spcPts val="0"/>
              </a:spcAft>
              <a:buSzPts val="1800"/>
              <a:buChar char="➢"/>
            </a:pPr>
            <a:r>
              <a:rPr lang="en-US" sz="1800" dirty="0"/>
              <a:t>Want to be an Officer? Start acting like one NOW</a:t>
            </a:r>
            <a:endParaRPr sz="1800" dirty="0"/>
          </a:p>
          <a:p>
            <a:pPr marL="457200" lvl="0" indent="-342900" algn="l" rtl="0">
              <a:spcBef>
                <a:spcPts val="0"/>
              </a:spcBef>
              <a:spcAft>
                <a:spcPts val="0"/>
              </a:spcAft>
              <a:buSzPts val="1800"/>
              <a:buChar char="➢"/>
            </a:pPr>
            <a:r>
              <a:rPr lang="en-US" sz="1800" dirty="0"/>
              <a:t>Excel in your Rating Specialty and Aim for the following:</a:t>
            </a:r>
            <a:endParaRPr sz="1800" dirty="0"/>
          </a:p>
          <a:p>
            <a:pPr marL="914400" lvl="1" indent="-323850" algn="l" rtl="0">
              <a:spcBef>
                <a:spcPts val="0"/>
              </a:spcBef>
              <a:spcAft>
                <a:spcPts val="0"/>
              </a:spcAft>
              <a:buSzPts val="1500"/>
              <a:buChar char="○"/>
            </a:pPr>
            <a:r>
              <a:rPr lang="en-US" sz="1800" dirty="0"/>
              <a:t>#1 EP</a:t>
            </a:r>
            <a:endParaRPr sz="1800" dirty="0"/>
          </a:p>
          <a:p>
            <a:pPr marL="914400" lvl="1" indent="-323850" algn="l" rtl="0">
              <a:spcBef>
                <a:spcPts val="0"/>
              </a:spcBef>
              <a:spcAft>
                <a:spcPts val="0"/>
              </a:spcAft>
              <a:buSzPts val="1500"/>
              <a:buChar char="○"/>
            </a:pPr>
            <a:r>
              <a:rPr lang="en-US" sz="1800" dirty="0"/>
              <a:t>Sailor of the Year</a:t>
            </a:r>
            <a:endParaRPr sz="1800" dirty="0"/>
          </a:p>
          <a:p>
            <a:pPr marL="914400" lvl="1" indent="-323850" algn="l" rtl="0">
              <a:spcBef>
                <a:spcPts val="0"/>
              </a:spcBef>
              <a:spcAft>
                <a:spcPts val="0"/>
              </a:spcAft>
              <a:buSzPts val="1500"/>
              <a:buChar char="○"/>
            </a:pPr>
            <a:r>
              <a:rPr lang="en-US" sz="1800" dirty="0"/>
              <a:t>Outstanding PRT’s</a:t>
            </a:r>
            <a:endParaRPr sz="1800" dirty="0"/>
          </a:p>
          <a:p>
            <a:pPr marL="914400" lvl="1" indent="-323850" algn="l" rtl="0">
              <a:spcBef>
                <a:spcPts val="0"/>
              </a:spcBef>
              <a:spcAft>
                <a:spcPts val="0"/>
              </a:spcAft>
              <a:buSzPts val="1500"/>
              <a:buChar char="○"/>
            </a:pPr>
            <a:r>
              <a:rPr lang="en-US" sz="1800" dirty="0"/>
              <a:t>Senior Letters of Recommendation</a:t>
            </a:r>
            <a:endParaRPr sz="1800" dirty="0"/>
          </a:p>
          <a:p>
            <a:pPr marL="914400" lvl="1" indent="-323850" algn="l" rtl="0">
              <a:spcBef>
                <a:spcPts val="0"/>
              </a:spcBef>
              <a:spcAft>
                <a:spcPts val="0"/>
              </a:spcAft>
              <a:buSzPts val="1500"/>
              <a:buChar char="○"/>
            </a:pPr>
            <a:r>
              <a:rPr lang="en-US" sz="1800" dirty="0"/>
              <a:t>Military Outstanding Volunteer Service Medal</a:t>
            </a:r>
          </a:p>
          <a:p>
            <a:pPr marL="914400" lvl="1" indent="-323850" algn="l" rtl="0">
              <a:spcBef>
                <a:spcPts val="0"/>
              </a:spcBef>
              <a:spcAft>
                <a:spcPts val="0"/>
              </a:spcAft>
              <a:buSzPts val="1500"/>
              <a:buChar char="○"/>
            </a:pPr>
            <a:endParaRPr lang="en-US" sz="1800" dirty="0"/>
          </a:p>
          <a:p>
            <a:pPr marL="476250">
              <a:buSzPts val="1500"/>
              <a:buFont typeface="Wingdings" panose="05000000000000000000" pitchFamily="2" charset="2"/>
              <a:buChar char="Ø"/>
            </a:pPr>
            <a:r>
              <a:rPr lang="en-US" sz="1800" dirty="0"/>
              <a:t>Know your References</a:t>
            </a:r>
          </a:p>
          <a:p>
            <a:pPr lvl="1"/>
            <a:r>
              <a:rPr lang="en-US" sz="1800" dirty="0"/>
              <a:t>Always use the most updated PA’s/ALNAV’s and </a:t>
            </a:r>
            <a:r>
              <a:rPr lang="en-US" sz="1800" dirty="0" err="1"/>
              <a:t>NAVAdmins</a:t>
            </a:r>
            <a:r>
              <a:rPr lang="en-US" sz="1800" dirty="0"/>
              <a:t>: </a:t>
            </a:r>
          </a:p>
          <a:p>
            <a:pPr lvl="2"/>
            <a:r>
              <a:rPr lang="en-US" sz="1200" dirty="0">
                <a:solidFill>
                  <a:srgbClr val="F59E00"/>
                </a:solidFill>
                <a:hlinkClick r:id="rId3">
                  <a:extLst>
                    <a:ext uri="{A12FA001-AC4F-418D-AE19-62706E023703}">
                      <ahyp:hlinkClr xmlns:ahyp="http://schemas.microsoft.com/office/drawing/2018/hyperlinkcolor" val="tx"/>
                    </a:ext>
                  </a:extLst>
                </a:hlinkClick>
              </a:rPr>
              <a:t>https://www.mynavyhr.navy.mil/</a:t>
            </a:r>
            <a:r>
              <a:rPr lang="en-US" sz="1200" b="1" dirty="0">
                <a:hlinkClick r:id="rId3">
                  <a:extLst>
                    <a:ext uri="{A12FA001-AC4F-418D-AE19-62706E023703}">
                      <ahyp:hlinkClr xmlns:ahyp="http://schemas.microsoft.com/office/drawing/2018/hyperlinkcolor" val="tx"/>
                    </a:ext>
                  </a:extLst>
                </a:hlinkClick>
              </a:rPr>
              <a:t>References/Messages</a:t>
            </a:r>
            <a:r>
              <a:rPr lang="en-US" sz="1200" dirty="0">
                <a:solidFill>
                  <a:srgbClr val="F59E00"/>
                </a:solidFill>
                <a:hlinkClick r:id="rId3">
                  <a:extLst>
                    <a:ext uri="{A12FA001-AC4F-418D-AE19-62706E023703}">
                      <ahyp:hlinkClr xmlns:ahyp="http://schemas.microsoft.com/office/drawing/2018/hyperlinkcolor" val="tx"/>
                    </a:ext>
                  </a:extLst>
                </a:hlinkClick>
              </a:rPr>
              <a:t>/</a:t>
            </a:r>
            <a:endParaRPr lang="en-US" sz="1200" dirty="0">
              <a:solidFill>
                <a:srgbClr val="99CA3C"/>
              </a:solidFill>
            </a:endParaRPr>
          </a:p>
          <a:p>
            <a:pPr lvl="2"/>
            <a:r>
              <a:rPr lang="en-US" sz="1200" dirty="0">
                <a:solidFill>
                  <a:srgbClr val="99CA3C"/>
                </a:solidFill>
                <a:hlinkClick r:id="rId4">
                  <a:extLst>
                    <a:ext uri="{A12FA001-AC4F-418D-AE19-62706E023703}">
                      <ahyp:hlinkClr xmlns:ahyp="http://schemas.microsoft.com/office/drawing/2018/hyperlinkcolor" val="tx"/>
                    </a:ext>
                  </a:extLst>
                </a:hlinkClick>
              </a:rPr>
              <a:t>https://www.mynavyhr.navy.mil/Career-Management/Community-Management/Officer/</a:t>
            </a:r>
            <a:r>
              <a:rPr lang="en-US" sz="1200" b="1" dirty="0">
                <a:hlinkClick r:id="rId4">
                  <a:extLst>
                    <a:ext uri="{A12FA001-AC4F-418D-AE19-62706E023703}">
                      <ahyp:hlinkClr xmlns:ahyp="http://schemas.microsoft.com/office/drawing/2018/hyperlinkcolor" val="tx"/>
                    </a:ext>
                  </a:extLst>
                </a:hlinkClick>
              </a:rPr>
              <a:t>Program-Authorizations</a:t>
            </a:r>
            <a:r>
              <a:rPr lang="en-US" sz="1200" dirty="0">
                <a:solidFill>
                  <a:srgbClr val="99CA3C"/>
                </a:solidFill>
                <a:hlinkClick r:id="rId4">
                  <a:extLst>
                    <a:ext uri="{A12FA001-AC4F-418D-AE19-62706E023703}">
                      <ahyp:hlinkClr xmlns:ahyp="http://schemas.microsoft.com/office/drawing/2018/hyperlinkcolor" val="tx"/>
                    </a:ext>
                  </a:extLst>
                </a:hlinkClick>
              </a:rPr>
              <a:t>/</a:t>
            </a:r>
            <a:endParaRPr lang="en-US" sz="1200" dirty="0"/>
          </a:p>
          <a:p>
            <a:pPr marL="419100" lvl="0" algn="l" rtl="0">
              <a:spcBef>
                <a:spcPts val="1000"/>
              </a:spcBef>
              <a:spcAft>
                <a:spcPts val="0"/>
              </a:spcAft>
              <a:buSzPts val="2400"/>
              <a:buFont typeface="Wingdings" panose="05000000000000000000" pitchFamily="2" charset="2"/>
              <a:buChar char="Ø"/>
            </a:pPr>
            <a:r>
              <a:rPr lang="en-US" sz="1800" dirty="0"/>
              <a:t>Research &amp; N</a:t>
            </a:r>
            <a:r>
              <a:rPr lang="en-US" sz="1800" b="1" dirty="0"/>
              <a:t>etwork with those in desired community </a:t>
            </a:r>
            <a:r>
              <a:rPr lang="en-US" sz="1800" b="1" dirty="0" err="1"/>
              <a:t>i.e</a:t>
            </a:r>
            <a:r>
              <a:rPr lang="en-US" sz="1800" dirty="0"/>
              <a:t>:</a:t>
            </a:r>
          </a:p>
          <a:p>
            <a:pPr marL="844550" lvl="1" indent="-285750">
              <a:spcBef>
                <a:spcPts val="0"/>
              </a:spcBef>
              <a:buSzPts val="2000"/>
              <a:buFont typeface="Arial" panose="020B0604020202020204" pitchFamily="34" charset="0"/>
              <a:buChar char="•"/>
            </a:pPr>
            <a:r>
              <a:rPr lang="en-US" sz="1800" dirty="0"/>
              <a:t>Facebook/Linked In Groups </a:t>
            </a:r>
          </a:p>
          <a:p>
            <a:pPr marL="844550" lvl="1" indent="-285750" algn="l" rtl="0">
              <a:spcBef>
                <a:spcPts val="0"/>
              </a:spcBef>
              <a:spcAft>
                <a:spcPts val="0"/>
              </a:spcAft>
              <a:buSzPts val="2000"/>
              <a:buFont typeface="Arial" panose="020B0604020202020204" pitchFamily="34" charset="0"/>
              <a:buChar char="•"/>
            </a:pPr>
            <a:r>
              <a:rPr lang="en-US" sz="1800" dirty="0"/>
              <a:t>Surface Navy Association: NAVYSNA.ORG</a:t>
            </a:r>
            <a:endParaRPr sz="1800" dirty="0"/>
          </a:p>
          <a:p>
            <a:pPr marL="844550" lvl="1" indent="-285750" algn="l" rtl="0">
              <a:spcBef>
                <a:spcPts val="0"/>
              </a:spcBef>
              <a:spcAft>
                <a:spcPts val="0"/>
              </a:spcAft>
              <a:buSzPts val="2000"/>
              <a:buFont typeface="Arial" panose="020B0604020202020204" pitchFamily="34" charset="0"/>
              <a:buChar char="•"/>
            </a:pPr>
            <a:r>
              <a:rPr lang="en-US" sz="1800" dirty="0"/>
              <a:t>Navy Nurse Association: NNCA.ORG</a:t>
            </a:r>
          </a:p>
          <a:p>
            <a:pPr marL="844550" lvl="1" indent="-285750" algn="l" rtl="0">
              <a:spcBef>
                <a:spcPts val="0"/>
              </a:spcBef>
              <a:spcAft>
                <a:spcPts val="0"/>
              </a:spcAft>
              <a:buSzPts val="2000"/>
              <a:buFont typeface="Arial" panose="020B0604020202020204" pitchFamily="34" charset="0"/>
              <a:buChar char="•"/>
            </a:pPr>
            <a:r>
              <a:rPr lang="en-US" sz="1800" dirty="0"/>
              <a:t>Association of Naval Services Officers: ANSOMIL.ORG</a:t>
            </a:r>
            <a:endParaRPr sz="1800" dirty="0"/>
          </a:p>
          <a:p>
            <a:pPr marL="844550" lvl="1" indent="-285750" algn="l" rtl="0">
              <a:spcBef>
                <a:spcPts val="0"/>
              </a:spcBef>
              <a:spcAft>
                <a:spcPts val="0"/>
              </a:spcAft>
              <a:buSzPts val="2000"/>
              <a:buFont typeface="Arial" panose="020B0604020202020204" pitchFamily="34" charset="0"/>
              <a:buChar char="•"/>
            </a:pPr>
            <a:r>
              <a:rPr lang="en-US" sz="1800" dirty="0"/>
              <a:t>National Naval Officer Association: SDNNOA.ORG</a:t>
            </a:r>
          </a:p>
        </p:txBody>
      </p:sp>
      <p:pic>
        <p:nvPicPr>
          <p:cNvPr id="7172" name="Picture 4" descr="colinpowell #hardwork #preparation #failure #learning #quotes #quote  #businessqu… | Success quotes business, Business inspiration quotes, Work  motivational quotes">
            <a:extLst>
              <a:ext uri="{FF2B5EF4-FFF2-40B4-BE49-F238E27FC236}">
                <a16:creationId xmlns:a16="http://schemas.microsoft.com/office/drawing/2014/main" id="{0388EC8A-082F-4678-9B86-3715274F9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027" y="1719263"/>
            <a:ext cx="2019868" cy="2024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229F-6074-46AB-9E89-86E64A2D12EA}"/>
              </a:ext>
            </a:extLst>
          </p:cNvPr>
          <p:cNvSpPr>
            <a:spLocks noGrp="1"/>
          </p:cNvSpPr>
          <p:nvPr>
            <p:ph type="ctrTitle"/>
          </p:nvPr>
        </p:nvSpPr>
        <p:spPr>
          <a:xfrm>
            <a:off x="1307059" y="1984015"/>
            <a:ext cx="5826719" cy="1646302"/>
          </a:xfrm>
        </p:spPr>
        <p:txBody>
          <a:bodyPr/>
          <a:lstStyle/>
          <a:p>
            <a:r>
              <a:rPr lang="en-US" sz="3600" dirty="0"/>
              <a:t>For More information about the San Diego National Naval Officers Association, Please visit our Website</a:t>
            </a:r>
          </a:p>
        </p:txBody>
      </p:sp>
      <p:sp>
        <p:nvSpPr>
          <p:cNvPr id="3" name="Subtitle 2">
            <a:extLst>
              <a:ext uri="{FF2B5EF4-FFF2-40B4-BE49-F238E27FC236}">
                <a16:creationId xmlns:a16="http://schemas.microsoft.com/office/drawing/2014/main" id="{66E4ABBC-92DC-4D69-93B0-D2B35A25DD7E}"/>
              </a:ext>
            </a:extLst>
          </p:cNvPr>
          <p:cNvSpPr>
            <a:spLocks noGrp="1"/>
          </p:cNvSpPr>
          <p:nvPr>
            <p:ph type="subTitle" idx="1"/>
          </p:nvPr>
        </p:nvSpPr>
        <p:spPr/>
        <p:txBody>
          <a:bodyPr>
            <a:normAutofit/>
          </a:bodyPr>
          <a:lstStyle/>
          <a:p>
            <a:r>
              <a:rPr lang="en-US" sz="4400" dirty="0"/>
              <a:t>SDNNOA.ORG</a:t>
            </a:r>
          </a:p>
        </p:txBody>
      </p:sp>
    </p:spTree>
    <p:extLst>
      <p:ext uri="{BB962C8B-B14F-4D97-AF65-F5344CB8AC3E}">
        <p14:creationId xmlns:p14="http://schemas.microsoft.com/office/powerpoint/2010/main" val="397034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General Program Comparison Cont.</a:t>
            </a:r>
            <a:endParaRPr/>
          </a:p>
        </p:txBody>
      </p:sp>
      <p:sp>
        <p:nvSpPr>
          <p:cNvPr id="122" name="Google Shape;122;p12"/>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
        <p:nvSpPr>
          <p:cNvPr id="123" name="Google Shape;123;p12"/>
          <p:cNvSpPr txBox="1">
            <a:spLocks noGrp="1"/>
          </p:cNvSpPr>
          <p:nvPr>
            <p:ph type="body" idx="1"/>
          </p:nvPr>
        </p:nvSpPr>
        <p:spPr>
          <a:xfrm>
            <a:off x="0" y="855740"/>
            <a:ext cx="8991600" cy="5471100"/>
          </a:xfrm>
          <a:prstGeom prst="rect">
            <a:avLst/>
          </a:prstGeom>
        </p:spPr>
        <p:txBody>
          <a:bodyPr spcFirstLastPara="1" wrap="square" lIns="91425" tIns="45700" rIns="91425" bIns="45700" anchor="t" anchorCtr="0">
            <a:noAutofit/>
          </a:bodyPr>
          <a:lstStyle/>
          <a:p>
            <a:pPr marL="0" lvl="0" indent="0" algn="l" rtl="0">
              <a:spcBef>
                <a:spcPts val="0"/>
              </a:spcBef>
              <a:spcAft>
                <a:spcPts val="1000"/>
              </a:spcAft>
              <a:buNone/>
            </a:pPr>
            <a:endParaRPr/>
          </a:p>
        </p:txBody>
      </p:sp>
      <p:graphicFrame>
        <p:nvGraphicFramePr>
          <p:cNvPr id="124" name="Google Shape;124;p12"/>
          <p:cNvGraphicFramePr/>
          <p:nvPr/>
        </p:nvGraphicFramePr>
        <p:xfrm>
          <a:off x="0" y="855750"/>
          <a:ext cx="9144025" cy="5687450"/>
        </p:xfrm>
        <a:graphic>
          <a:graphicData uri="http://schemas.openxmlformats.org/drawingml/2006/table">
            <a:tbl>
              <a:tblPr firstRow="1" bandRow="1">
                <a:noFill/>
                <a:tableStyleId>{C8593240-C061-4D0F-B916-7C6E0CD5ECC9}</a:tableStyleId>
              </a:tblPr>
              <a:tblGrid>
                <a:gridCol w="1522600">
                  <a:extLst>
                    <a:ext uri="{9D8B030D-6E8A-4147-A177-3AD203B41FA5}">
                      <a16:colId xmlns:a16="http://schemas.microsoft.com/office/drawing/2014/main" val="20000"/>
                    </a:ext>
                  </a:extLst>
                </a:gridCol>
                <a:gridCol w="1599700">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1586675">
                  <a:extLst>
                    <a:ext uri="{9D8B030D-6E8A-4147-A177-3AD203B41FA5}">
                      <a16:colId xmlns:a16="http://schemas.microsoft.com/office/drawing/2014/main" val="20003"/>
                    </a:ext>
                  </a:extLst>
                </a:gridCol>
                <a:gridCol w="1540250">
                  <a:extLst>
                    <a:ext uri="{9D8B030D-6E8A-4147-A177-3AD203B41FA5}">
                      <a16:colId xmlns:a16="http://schemas.microsoft.com/office/drawing/2014/main" val="20004"/>
                    </a:ext>
                  </a:extLst>
                </a:gridCol>
                <a:gridCol w="1367625">
                  <a:extLst>
                    <a:ext uri="{9D8B030D-6E8A-4147-A177-3AD203B41FA5}">
                      <a16:colId xmlns:a16="http://schemas.microsoft.com/office/drawing/2014/main" val="20005"/>
                    </a:ext>
                  </a:extLst>
                </a:gridCol>
              </a:tblGrid>
              <a:tr h="662300">
                <a:tc>
                  <a:txBody>
                    <a:bodyPr/>
                    <a:lstStyle/>
                    <a:p>
                      <a:pPr marL="0" marR="0" lvl="0" indent="0" algn="l" rtl="0">
                        <a:spcBef>
                          <a:spcPts val="0"/>
                        </a:spcBef>
                        <a:spcAft>
                          <a:spcPts val="0"/>
                        </a:spcAft>
                        <a:buNone/>
                      </a:pPr>
                      <a:endParaRPr sz="18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Naval Academy</a:t>
                      </a:r>
                      <a:endParaRPr sz="18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2400"/>
                        <a:t>STA-21</a:t>
                      </a:r>
                      <a:endParaRPr sz="24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2400"/>
                        <a:t>OCS</a:t>
                      </a:r>
                      <a:endParaRPr sz="2400"/>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2400"/>
                        <a:t>LDO</a:t>
                      </a:r>
                      <a:endParaRPr sz="2400"/>
                    </a:p>
                  </a:txBody>
                  <a:tcPr marL="91450" marR="91450" marT="45725" marB="45725"/>
                </a:tc>
                <a:tc>
                  <a:txBody>
                    <a:bodyPr/>
                    <a:lstStyle/>
                    <a:p>
                      <a:pPr marL="0" marR="0" lvl="0" indent="0" algn="l" rtl="0">
                        <a:spcBef>
                          <a:spcPts val="0"/>
                        </a:spcBef>
                        <a:spcAft>
                          <a:spcPts val="0"/>
                        </a:spcAft>
                        <a:buNone/>
                      </a:pPr>
                      <a:r>
                        <a:rPr lang="en-US" sz="2400"/>
                        <a:t>CWO</a:t>
                      </a:r>
                      <a:endParaRPr sz="2400"/>
                    </a:p>
                  </a:txBody>
                  <a:tcPr marL="91450" marR="91450" marT="45725" marB="45725"/>
                </a:tc>
                <a:extLst>
                  <a:ext uri="{0D108BD9-81ED-4DB2-BD59-A6C34878D82A}">
                    <a16:rowId xmlns:a16="http://schemas.microsoft.com/office/drawing/2014/main" val="10000"/>
                  </a:ext>
                </a:extLst>
              </a:tr>
              <a:tr h="1388050">
                <a:tc>
                  <a:txBody>
                    <a:bodyPr/>
                    <a:lstStyle/>
                    <a:p>
                      <a:pPr marL="0" marR="0" lvl="0" indent="0" algn="l" rtl="0">
                        <a:spcBef>
                          <a:spcPts val="0"/>
                        </a:spcBef>
                        <a:spcAft>
                          <a:spcPts val="0"/>
                        </a:spcAft>
                        <a:buNone/>
                      </a:pPr>
                      <a:r>
                        <a:rPr lang="en-US" b="1">
                          <a:solidFill>
                            <a:schemeClr val="lt1"/>
                          </a:solidFill>
                        </a:rPr>
                        <a:t>Funding</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a:t>100% paid tuition, room &amp; board. Monthly stipends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$10K per year ($8k for fall/spring, $2k for summer)</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NA</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N/A</a:t>
                      </a:r>
                      <a:endParaRPr sz="120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None/>
                      </a:pPr>
                      <a:r>
                        <a:rPr lang="en-US" sz="1200"/>
                        <a:t>N/A</a:t>
                      </a:r>
                      <a:endParaRPr sz="1200"/>
                    </a:p>
                  </a:txBody>
                  <a:tcPr marL="91450" marR="91450" marT="45725" marB="45725"/>
                </a:tc>
                <a:extLst>
                  <a:ext uri="{0D108BD9-81ED-4DB2-BD59-A6C34878D82A}">
                    <a16:rowId xmlns:a16="http://schemas.microsoft.com/office/drawing/2014/main" val="10001"/>
                  </a:ext>
                </a:extLst>
              </a:tr>
              <a:tr h="1296400">
                <a:tc>
                  <a:txBody>
                    <a:bodyPr/>
                    <a:lstStyle/>
                    <a:p>
                      <a:pPr marL="0" marR="0" lvl="0" indent="0" algn="l" rtl="0">
                        <a:spcBef>
                          <a:spcPts val="0"/>
                        </a:spcBef>
                        <a:spcAft>
                          <a:spcPts val="0"/>
                        </a:spcAft>
                        <a:buNone/>
                      </a:pPr>
                      <a:r>
                        <a:rPr lang="en-US" b="1">
                          <a:solidFill>
                            <a:schemeClr val="lt1"/>
                          </a:solidFill>
                        </a:rPr>
                        <a:t>Service obligation before/after commission</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a:t>24 months upon acceptance/ 5 years </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6 years/5 years (pilot-8 yrs, NFO-6yrs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6 months upon receipt of orders to OCS/ 4 years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4 years from commissioning and 10 years to retire as an Officer</a:t>
                      </a:r>
                      <a:endParaRPr sz="1200"/>
                    </a:p>
                  </a:txBody>
                  <a:tcPr marL="91450" marR="91450" marT="45725" marB="45725">
                    <a:lnL w="12700"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Clr>
                          <a:schemeClr val="dk1"/>
                        </a:buClr>
                        <a:buSzPts val="1100"/>
                        <a:buFont typeface="Arial"/>
                        <a:buNone/>
                      </a:pPr>
                      <a:r>
                        <a:rPr lang="en-US" sz="1200"/>
                        <a:t>6 years from commissioning </a:t>
                      </a:r>
                      <a:endParaRPr sz="1200"/>
                    </a:p>
                  </a:txBody>
                  <a:tcPr marL="91450" marR="91450" marT="45725" marB="45725"/>
                </a:tc>
                <a:extLst>
                  <a:ext uri="{0D108BD9-81ED-4DB2-BD59-A6C34878D82A}">
                    <a16:rowId xmlns:a16="http://schemas.microsoft.com/office/drawing/2014/main" val="10002"/>
                  </a:ext>
                </a:extLst>
              </a:tr>
              <a:tr h="1397075">
                <a:tc>
                  <a:txBody>
                    <a:bodyPr/>
                    <a:lstStyle/>
                    <a:p>
                      <a:pPr marL="0" marR="0" lvl="0" indent="0" algn="l" rtl="0">
                        <a:spcBef>
                          <a:spcPts val="0"/>
                        </a:spcBef>
                        <a:spcAft>
                          <a:spcPts val="0"/>
                        </a:spcAft>
                        <a:buNone/>
                      </a:pPr>
                      <a:r>
                        <a:rPr lang="en-US" b="1">
                          <a:solidFill>
                            <a:schemeClr val="lt1"/>
                          </a:solidFill>
                        </a:rPr>
                        <a:t>Application Due Date</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a:t>31Dec; Additional supplements NLT 31Jan</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t>1Jul; Additional supplements NLT 1AUG</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Year round-see schedule</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01OCT; Routine Addendums received by NPC NLT 01 DEC  Evals and Awards received by NPC: NLT 01 JAN</a:t>
                      </a:r>
                      <a:endParaRPr sz="1200"/>
                    </a:p>
                    <a:p>
                      <a:pPr marL="0" lvl="0" indent="0" algn="l" rtl="0">
                        <a:spcBef>
                          <a:spcPts val="0"/>
                        </a:spcBef>
                        <a:spcAft>
                          <a:spcPts val="0"/>
                        </a:spcAft>
                        <a:buNone/>
                      </a:pPr>
                      <a:endParaRPr sz="1200"/>
                    </a:p>
                  </a:txBody>
                  <a:tcPr marL="91450" marR="91450" marT="45725" marB="45725">
                    <a:lnL w="12700" cap="flat" cmpd="sng">
                      <a:solidFill>
                        <a:schemeClr val="lt1"/>
                      </a:solidFill>
                      <a:prstDash val="solid"/>
                      <a:round/>
                      <a:headEnd type="none" w="sm" len="sm"/>
                      <a:tailEnd type="none" w="sm" len="sm"/>
                    </a:lnL>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200"/>
                        <a:t>01OCT; Routine Addendums received by NPC NLT 01 DEC  Evals and Awards received by NPC: NLT 01 JAN</a:t>
                      </a:r>
                      <a:endParaRPr sz="1200"/>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943625">
                <a:tc>
                  <a:txBody>
                    <a:bodyPr/>
                    <a:lstStyle/>
                    <a:p>
                      <a:pPr marL="0" marR="0" lvl="0" indent="0" algn="l" rtl="0">
                        <a:spcBef>
                          <a:spcPts val="0"/>
                        </a:spcBef>
                        <a:spcAft>
                          <a:spcPts val="0"/>
                        </a:spcAft>
                        <a:buNone/>
                      </a:pPr>
                      <a:r>
                        <a:rPr lang="en-US" b="1">
                          <a:solidFill>
                            <a:schemeClr val="lt1"/>
                          </a:solidFill>
                        </a:rPr>
                        <a:t>Eligible for Advancement</a:t>
                      </a:r>
                      <a:endParaRPr b="1">
                        <a:solidFill>
                          <a:schemeClr val="lt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US" sz="1200"/>
                        <a:t>No</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Yes</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N/A</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a:t>N/A</a:t>
                      </a:r>
                      <a:endParaRPr sz="120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t>N/A</a:t>
                      </a:r>
                      <a:endParaRPr sz="1200" dirty="0"/>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Naval Academy</a:t>
            </a:r>
            <a:endParaRPr/>
          </a:p>
        </p:txBody>
      </p:sp>
      <p:sp>
        <p:nvSpPr>
          <p:cNvPr id="131" name="Google Shape;131;p13"/>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pic>
        <p:nvPicPr>
          <p:cNvPr id="2052" name="Picture 4" descr="Picture Name">
            <a:extLst>
              <a:ext uri="{FF2B5EF4-FFF2-40B4-BE49-F238E27FC236}">
                <a16:creationId xmlns:a16="http://schemas.microsoft.com/office/drawing/2014/main" id="{6FB82266-A535-4047-AC81-FDE6C31A6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07" y="1860452"/>
            <a:ext cx="8604786" cy="2987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Naval Academy</a:t>
            </a:r>
            <a:endParaRPr/>
          </a:p>
        </p:txBody>
      </p:sp>
      <p:sp>
        <p:nvSpPr>
          <p:cNvPr id="139" name="Google Shape;139;p14"/>
          <p:cNvSpPr txBox="1">
            <a:spLocks noGrp="1"/>
          </p:cNvSpPr>
          <p:nvPr>
            <p:ph type="sldNum" idx="12"/>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140" name="Google Shape;140;p14"/>
          <p:cNvSpPr txBox="1">
            <a:spLocks noGrp="1"/>
          </p:cNvSpPr>
          <p:nvPr>
            <p:ph type="body" idx="1"/>
          </p:nvPr>
        </p:nvSpPr>
        <p:spPr>
          <a:prstGeom prst="rect">
            <a:avLst/>
          </a:prstGeom>
        </p:spPr>
        <p:txBody>
          <a:bodyPr spcFirstLastPara="1" wrap="square" lIns="91425" tIns="45700" rIns="91425" bIns="45700" anchor="t" anchorCtr="0">
            <a:noAutofit/>
          </a:bodyPr>
          <a:lstStyle/>
          <a:p>
            <a:pPr marL="225425" lvl="0" indent="-225425" algn="l" rtl="0">
              <a:lnSpc>
                <a:spcPct val="90000"/>
              </a:lnSpc>
              <a:spcBef>
                <a:spcPts val="0"/>
              </a:spcBef>
              <a:spcAft>
                <a:spcPts val="0"/>
              </a:spcAft>
              <a:buClr>
                <a:srgbClr val="000000"/>
              </a:buClr>
              <a:buSzPts val="1800"/>
              <a:buFont typeface="Arial"/>
              <a:buChar char="➢"/>
            </a:pPr>
            <a:r>
              <a:rPr lang="en-US" dirty="0">
                <a:latin typeface="+mj-lt"/>
              </a:rPr>
              <a:t> Applicant’s Responsibility:</a:t>
            </a:r>
            <a:endParaRPr dirty="0">
              <a:latin typeface="+mj-lt"/>
            </a:endParaRPr>
          </a:p>
          <a:p>
            <a:pPr marL="688975" lvl="1" indent="-231775" algn="l" rtl="0">
              <a:lnSpc>
                <a:spcPct val="90000"/>
              </a:lnSpc>
              <a:spcBef>
                <a:spcPts val="1200"/>
              </a:spcBef>
              <a:spcAft>
                <a:spcPts val="0"/>
              </a:spcAft>
              <a:buClr>
                <a:srgbClr val="000000"/>
              </a:buClr>
              <a:buSzPts val="1500"/>
              <a:buFont typeface="Arial"/>
              <a:buChar char="○"/>
            </a:pPr>
            <a:r>
              <a:rPr lang="en-US" sz="1800" dirty="0">
                <a:latin typeface="+mj-lt"/>
              </a:rPr>
              <a:t>Preliminary Application vis USNA Website</a:t>
            </a:r>
            <a:endParaRPr sz="1800" dirty="0">
              <a:latin typeface="+mj-lt"/>
            </a:endParaRPr>
          </a:p>
          <a:p>
            <a:pPr marL="688975" lvl="1" indent="-231775" algn="l" rtl="0">
              <a:lnSpc>
                <a:spcPct val="90000"/>
              </a:lnSpc>
              <a:spcBef>
                <a:spcPts val="1200"/>
              </a:spcBef>
              <a:spcAft>
                <a:spcPts val="0"/>
              </a:spcAft>
              <a:buClr>
                <a:srgbClr val="000000"/>
              </a:buClr>
              <a:buSzPts val="1500"/>
              <a:buFont typeface="Arial"/>
              <a:buChar char="○"/>
            </a:pPr>
            <a:r>
              <a:rPr lang="en-US" sz="1800" dirty="0">
                <a:latin typeface="+mj-lt"/>
              </a:rPr>
              <a:t>Application request for a SECNAV nomination submitted via COC</a:t>
            </a:r>
            <a:endParaRPr sz="1800" dirty="0">
              <a:latin typeface="+mj-lt"/>
            </a:endParaRPr>
          </a:p>
          <a:p>
            <a:pPr marL="688975" lvl="1" indent="-225425" algn="l" rtl="0">
              <a:lnSpc>
                <a:spcPct val="90000"/>
              </a:lnSpc>
              <a:spcBef>
                <a:spcPts val="1200"/>
              </a:spcBef>
              <a:spcAft>
                <a:spcPts val="0"/>
              </a:spcAft>
              <a:buClr>
                <a:srgbClr val="000000"/>
              </a:buClr>
              <a:buSzPts val="1400"/>
              <a:buFont typeface="Arial"/>
              <a:buChar char="○"/>
            </a:pPr>
            <a:r>
              <a:rPr lang="en-US" sz="1800" dirty="0">
                <a:latin typeface="+mj-lt"/>
              </a:rPr>
              <a:t>CO’s Endorsement</a:t>
            </a:r>
            <a:endParaRPr sz="1800" dirty="0">
              <a:latin typeface="+mj-lt"/>
            </a:endParaRPr>
          </a:p>
          <a:p>
            <a:pPr marL="688975" lvl="1" indent="-231775">
              <a:lnSpc>
                <a:spcPct val="90000"/>
              </a:lnSpc>
              <a:spcBef>
                <a:spcPts val="1200"/>
              </a:spcBef>
              <a:buChar char="○"/>
            </a:pPr>
            <a:r>
              <a:rPr lang="en-US" sz="1800" dirty="0">
                <a:latin typeface="+mj-lt"/>
              </a:rPr>
              <a:t>SAT/ACT scores (Must be re-taken if older than 2 </a:t>
            </a:r>
            <a:r>
              <a:rPr lang="en-US" sz="1800" dirty="0" err="1">
                <a:latin typeface="+mj-lt"/>
              </a:rPr>
              <a:t>yrs</a:t>
            </a:r>
            <a:r>
              <a:rPr lang="en-US" sz="1800" dirty="0">
                <a:latin typeface="+mj-lt"/>
              </a:rPr>
              <a:t>) SAT: </a:t>
            </a:r>
          </a:p>
          <a:p>
            <a:pPr marL="1146175" lvl="2" indent="-231775">
              <a:lnSpc>
                <a:spcPct val="90000"/>
              </a:lnSpc>
              <a:spcBef>
                <a:spcPts val="1200"/>
              </a:spcBef>
              <a:buChar char="○"/>
            </a:pPr>
            <a:r>
              <a:rPr lang="en-US" sz="1200" dirty="0">
                <a:latin typeface="+mj-lt"/>
              </a:rPr>
              <a:t>(Aim to score above 500 in reading (verbal) and above 550 in math, with a combined minimum of 1050. No recommended score for the writing component, but it may be used for evaluation purposes)</a:t>
            </a:r>
          </a:p>
          <a:p>
            <a:pPr marL="688975" lvl="1" indent="-231775">
              <a:lnSpc>
                <a:spcPct val="90000"/>
              </a:lnSpc>
              <a:spcBef>
                <a:spcPts val="1200"/>
              </a:spcBef>
              <a:buChar char="○"/>
            </a:pPr>
            <a:r>
              <a:rPr lang="en-US" sz="1800" dirty="0">
                <a:latin typeface="+mj-lt"/>
              </a:rPr>
              <a:t>ACT: Scores of at least 22 in English and 24 in Math are recommended</a:t>
            </a:r>
            <a:endParaRPr sz="1800" dirty="0">
              <a:latin typeface="+mj-lt"/>
            </a:endParaRPr>
          </a:p>
          <a:p>
            <a:pPr marL="688975" lvl="1" indent="-231775" algn="l" rtl="0">
              <a:lnSpc>
                <a:spcPct val="90000"/>
              </a:lnSpc>
              <a:spcBef>
                <a:spcPts val="1200"/>
              </a:spcBef>
              <a:spcAft>
                <a:spcPts val="0"/>
              </a:spcAft>
              <a:buClr>
                <a:srgbClr val="000000"/>
              </a:buClr>
              <a:buSzPts val="1500"/>
              <a:buFont typeface="Arial"/>
              <a:buChar char="○"/>
            </a:pPr>
            <a:r>
              <a:rPr lang="en-US" sz="1800" dirty="0">
                <a:latin typeface="+mj-lt"/>
              </a:rPr>
              <a:t>High school transcripts or GED (via mail)</a:t>
            </a:r>
            <a:endParaRPr sz="1800" dirty="0">
              <a:latin typeface="+mj-lt"/>
            </a:endParaRPr>
          </a:p>
          <a:p>
            <a:pPr marL="688975" lvl="1" indent="-231775" algn="l" rtl="0">
              <a:lnSpc>
                <a:spcPct val="90000"/>
              </a:lnSpc>
              <a:spcBef>
                <a:spcPts val="1200"/>
              </a:spcBef>
              <a:spcAft>
                <a:spcPts val="0"/>
              </a:spcAft>
              <a:buClr>
                <a:srgbClr val="000000"/>
              </a:buClr>
              <a:buSzPts val="1500"/>
              <a:buFont typeface="Arial"/>
              <a:buChar char="○"/>
            </a:pPr>
            <a:r>
              <a:rPr lang="en-US" sz="1800" dirty="0" err="1">
                <a:latin typeface="+mj-lt"/>
              </a:rPr>
              <a:t>Evals</a:t>
            </a:r>
            <a:r>
              <a:rPr lang="en-US" sz="1800" dirty="0">
                <a:latin typeface="+mj-lt"/>
              </a:rPr>
              <a:t> &amp; College Transcript(s) – if applicable.  In order to receive credit for an Associates degree, it must be documented on JST or College transcript.</a:t>
            </a:r>
          </a:p>
          <a:p>
            <a:pPr marL="688975" lvl="1" indent="-231775">
              <a:lnSpc>
                <a:spcPct val="90000"/>
              </a:lnSpc>
              <a:spcBef>
                <a:spcPts val="1200"/>
              </a:spcBef>
              <a:buClr>
                <a:srgbClr val="000000"/>
              </a:buClr>
              <a:buFont typeface="Arial"/>
              <a:buChar char="○"/>
            </a:pPr>
            <a:r>
              <a:rPr lang="en-US" sz="1800" dirty="0">
                <a:latin typeface="+mj-lt"/>
              </a:rPr>
              <a:t>Top performers who need to strengthen their academic background may be selected to attend the Naval Academy Preparatory School (NAPS) in Newport, RI for one year and receive an appointment to USNA the following year.</a:t>
            </a:r>
          </a:p>
          <a:p>
            <a:pPr marL="688975" lvl="1" indent="-231775" algn="l" rtl="0">
              <a:lnSpc>
                <a:spcPct val="90000"/>
              </a:lnSpc>
              <a:spcBef>
                <a:spcPts val="1200"/>
              </a:spcBef>
              <a:spcAft>
                <a:spcPts val="0"/>
              </a:spcAft>
              <a:buClr>
                <a:srgbClr val="000000"/>
              </a:buClr>
              <a:buSzPts val="1500"/>
              <a:buFont typeface="Arial"/>
              <a:buChar char="○"/>
            </a:pPr>
            <a:endParaRPr dirty="0"/>
          </a:p>
          <a:p>
            <a:pPr marL="225425" lvl="0" indent="-111125" algn="l" rtl="0">
              <a:spcBef>
                <a:spcPts val="1000"/>
              </a:spcBef>
              <a:spcAft>
                <a:spcPts val="0"/>
              </a:spcAft>
              <a:buClr>
                <a:srgbClr val="000000"/>
              </a:buClr>
              <a:buSzPts val="1800"/>
              <a:buFont typeface="Arial"/>
              <a:buNone/>
            </a:pPr>
            <a:endParaRPr dirty="0"/>
          </a:p>
          <a:p>
            <a:pPr marL="0" lvl="0" indent="0" algn="l" rtl="0">
              <a:spcBef>
                <a:spcPts val="0"/>
              </a:spcBef>
              <a:spcAft>
                <a:spcPts val="10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Selection Board Emphasis</a:t>
            </a:r>
            <a:endParaRPr/>
          </a:p>
        </p:txBody>
      </p:sp>
      <p:sp>
        <p:nvSpPr>
          <p:cNvPr id="153" name="Google Shape;153;p16"/>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sp>
        <p:nvSpPr>
          <p:cNvPr id="154" name="Google Shape;154;p16"/>
          <p:cNvSpPr txBox="1"/>
          <p:nvPr/>
        </p:nvSpPr>
        <p:spPr>
          <a:xfrm>
            <a:off x="0" y="1066800"/>
            <a:ext cx="4572000" cy="4114800"/>
          </a:xfrm>
          <a:prstGeom prst="rect">
            <a:avLst/>
          </a:prstGeom>
          <a:noFill/>
          <a:ln>
            <a:noFill/>
          </a:ln>
        </p:spPr>
        <p:txBody>
          <a:bodyPr spcFirstLastPara="1" wrap="square" lIns="91425" tIns="45700" rIns="91425" bIns="45700" anchor="t" anchorCtr="0">
            <a:noAutofit/>
          </a:bodyPr>
          <a:lstStyle/>
          <a:p>
            <a:pPr marL="225425" marR="0" lvl="0" indent="-225425" algn="l" rtl="0">
              <a:lnSpc>
                <a:spcPct val="90000"/>
              </a:lnSpc>
              <a:spcBef>
                <a:spcPts val="0"/>
              </a:spcBef>
              <a:spcAft>
                <a:spcPts val="0"/>
              </a:spcAft>
              <a:buClr>
                <a:srgbClr val="161645"/>
              </a:buClr>
              <a:buSzPts val="1800"/>
              <a:buFont typeface="Noto Sans Symbols"/>
              <a:buChar char="➢"/>
            </a:pPr>
            <a:r>
              <a:rPr lang="en-US" sz="2400" b="1" u="sng" dirty="0">
                <a:solidFill>
                  <a:srgbClr val="0F243E"/>
                </a:solidFill>
                <a:latin typeface="+mj-lt"/>
                <a:ea typeface="Arial"/>
                <a:cs typeface="Arial"/>
                <a:sym typeface="Arial"/>
              </a:rPr>
              <a:t> OFFICER POTENTIAL</a:t>
            </a:r>
            <a:endParaRPr dirty="0">
              <a:latin typeface="+mj-lt"/>
            </a:endParaRPr>
          </a:p>
          <a:p>
            <a:pPr marL="688975" marR="0" lvl="1" indent="-231775" algn="l" rtl="0">
              <a:spcBef>
                <a:spcPts val="1200"/>
              </a:spcBef>
              <a:spcAft>
                <a:spcPts val="0"/>
              </a:spcAft>
              <a:buClr>
                <a:srgbClr val="161645"/>
              </a:buClr>
              <a:buSzPts val="1500"/>
              <a:buFont typeface="Noto Sans Symbols"/>
              <a:buChar char="○"/>
            </a:pPr>
            <a:r>
              <a:rPr lang="en-US" sz="2000" b="0" i="0" u="none" strike="noStrike" cap="none" dirty="0">
                <a:solidFill>
                  <a:srgbClr val="0F243E"/>
                </a:solidFill>
                <a:latin typeface="+mj-lt"/>
                <a:ea typeface="Arial"/>
                <a:cs typeface="Arial"/>
                <a:sym typeface="Arial"/>
              </a:rPr>
              <a:t>Fleet performance</a:t>
            </a:r>
            <a:endParaRPr dirty="0">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dirty="0">
                <a:solidFill>
                  <a:srgbClr val="0F243E"/>
                </a:solidFill>
                <a:latin typeface="+mj-lt"/>
              </a:rPr>
              <a:t>Demonstration of Strong </a:t>
            </a:r>
            <a:r>
              <a:rPr lang="en-US" sz="1800" b="0" i="0" u="none" strike="noStrike" cap="none" dirty="0">
                <a:solidFill>
                  <a:srgbClr val="0F243E"/>
                </a:solidFill>
                <a:latin typeface="+mj-lt"/>
                <a:ea typeface="Arial"/>
                <a:cs typeface="Arial"/>
                <a:sym typeface="Arial"/>
              </a:rPr>
              <a:t>Leadership</a:t>
            </a:r>
            <a:endParaRPr sz="1800" dirty="0">
              <a:solidFill>
                <a:srgbClr val="0F243E"/>
              </a:solidFill>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dirty="0">
                <a:solidFill>
                  <a:srgbClr val="0F243E"/>
                </a:solidFill>
                <a:latin typeface="+mj-lt"/>
              </a:rPr>
              <a:t>BJOQ/BJOY/SOQ/SOY </a:t>
            </a:r>
            <a:endParaRPr sz="1800" dirty="0">
              <a:solidFill>
                <a:srgbClr val="0F243E"/>
              </a:solidFill>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dirty="0">
                <a:solidFill>
                  <a:srgbClr val="0F243E"/>
                </a:solidFill>
                <a:latin typeface="+mj-lt"/>
              </a:rPr>
              <a:t>Top 20% of A/C Schools</a:t>
            </a:r>
            <a:endParaRPr sz="1800" dirty="0">
              <a:solidFill>
                <a:srgbClr val="0F243E"/>
              </a:solidFill>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dirty="0">
                <a:solidFill>
                  <a:srgbClr val="0F243E"/>
                </a:solidFill>
                <a:latin typeface="+mj-lt"/>
              </a:rPr>
              <a:t>Community volunteers</a:t>
            </a:r>
            <a:endParaRPr sz="1800" dirty="0">
              <a:solidFill>
                <a:srgbClr val="0F243E"/>
              </a:solidFill>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Willingness to assume responsibility</a:t>
            </a:r>
            <a:endParaRPr dirty="0">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Advancement record</a:t>
            </a:r>
            <a:endParaRPr dirty="0">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dirty="0">
                <a:solidFill>
                  <a:srgbClr val="0F243E"/>
                </a:solidFill>
                <a:latin typeface="+mj-lt"/>
              </a:rPr>
              <a:t>Physical fitness</a:t>
            </a:r>
            <a:endParaRPr sz="1800" dirty="0">
              <a:solidFill>
                <a:srgbClr val="0F243E"/>
              </a:solidFill>
              <a:latin typeface="+mj-lt"/>
            </a:endParaRPr>
          </a:p>
          <a:p>
            <a:pPr marL="1200150" marR="0" lvl="2" indent="-285750" algn="l" rtl="0">
              <a:spcBef>
                <a:spcPts val="1180"/>
              </a:spcBef>
              <a:spcAft>
                <a:spcPts val="0"/>
              </a:spcAft>
              <a:buClr>
                <a:srgbClr val="161645"/>
              </a:buClr>
              <a:buSzPts val="1350"/>
              <a:buFont typeface="Arial" panose="020B0604020202020204" pitchFamily="34" charset="0"/>
              <a:buChar char="•"/>
            </a:pPr>
            <a:r>
              <a:rPr lang="en-US" sz="1800" b="0" i="0" u="none" strike="noStrike" cap="none" dirty="0">
                <a:solidFill>
                  <a:srgbClr val="0F243E"/>
                </a:solidFill>
                <a:latin typeface="+mj-lt"/>
                <a:ea typeface="Arial"/>
                <a:cs typeface="Arial"/>
                <a:sym typeface="Arial"/>
              </a:rPr>
              <a:t>Officer comments</a:t>
            </a:r>
            <a:endParaRPr dirty="0">
              <a:latin typeface="+mj-lt"/>
            </a:endParaRPr>
          </a:p>
        </p:txBody>
      </p:sp>
      <p:sp>
        <p:nvSpPr>
          <p:cNvPr id="155" name="Google Shape;155;p16"/>
          <p:cNvSpPr txBox="1"/>
          <p:nvPr/>
        </p:nvSpPr>
        <p:spPr>
          <a:xfrm>
            <a:off x="4398963" y="1066800"/>
            <a:ext cx="4665600" cy="4151400"/>
          </a:xfrm>
          <a:prstGeom prst="rect">
            <a:avLst/>
          </a:prstGeom>
          <a:noFill/>
          <a:ln>
            <a:noFill/>
          </a:ln>
        </p:spPr>
        <p:txBody>
          <a:bodyPr spcFirstLastPara="1" wrap="square" lIns="91425" tIns="45700" rIns="91425" bIns="320025" anchor="t" anchorCtr="0">
            <a:noAutofit/>
          </a:bodyPr>
          <a:lstStyle/>
          <a:p>
            <a:pPr marL="225425" marR="0" lvl="0" indent="-225425" algn="l" rtl="0">
              <a:lnSpc>
                <a:spcPct val="90000"/>
              </a:lnSpc>
              <a:spcBef>
                <a:spcPts val="0"/>
              </a:spcBef>
              <a:spcAft>
                <a:spcPts val="0"/>
              </a:spcAft>
              <a:buClr>
                <a:srgbClr val="161645"/>
              </a:buClr>
              <a:buSzPts val="1800"/>
              <a:buChar char="➢"/>
            </a:pPr>
            <a:r>
              <a:rPr lang="en-US" sz="2400" b="1" u="sng" dirty="0">
                <a:solidFill>
                  <a:srgbClr val="0F243E"/>
                </a:solidFill>
              </a:rPr>
              <a:t> ACADEMIC POTENTIAL</a:t>
            </a:r>
            <a:endParaRPr dirty="0"/>
          </a:p>
          <a:p>
            <a:pPr marL="457200" marR="0" lvl="0" indent="0" algn="l" rtl="0">
              <a:lnSpc>
                <a:spcPct val="90000"/>
              </a:lnSpc>
              <a:spcBef>
                <a:spcPts val="0"/>
              </a:spcBef>
              <a:spcAft>
                <a:spcPts val="0"/>
              </a:spcAft>
              <a:buNone/>
            </a:pPr>
            <a:endParaRPr dirty="0"/>
          </a:p>
          <a:p>
            <a:pPr marL="742950" marR="0" lvl="1" indent="-304800" algn="l" rtl="0">
              <a:spcAft>
                <a:spcPts val="1200"/>
              </a:spcAft>
              <a:buClr>
                <a:srgbClr val="161645"/>
              </a:buClr>
              <a:buSzPts val="1800"/>
              <a:buChar char="○"/>
            </a:pPr>
            <a:r>
              <a:rPr lang="en-US" sz="1800" i="0" u="none" strike="noStrike" cap="none" dirty="0">
                <a:solidFill>
                  <a:srgbClr val="0F243E"/>
                </a:solidFill>
              </a:rPr>
              <a:t>High School Transcript (Ranked in top 40% of class</a:t>
            </a:r>
            <a:endParaRPr sz="1800" dirty="0"/>
          </a:p>
          <a:p>
            <a:pPr marL="742950" marR="0" lvl="1" indent="-304800" algn="l" rtl="0">
              <a:spcAft>
                <a:spcPts val="1200"/>
              </a:spcAft>
              <a:buClr>
                <a:srgbClr val="161645"/>
              </a:buClr>
              <a:buSzPts val="1800"/>
              <a:buChar char="○"/>
            </a:pPr>
            <a:r>
              <a:rPr lang="en-US" sz="1800" i="0" u="none" strike="noStrike" cap="none" dirty="0">
                <a:solidFill>
                  <a:srgbClr val="0F243E"/>
                </a:solidFill>
              </a:rPr>
              <a:t>College Transcript</a:t>
            </a:r>
            <a:endParaRPr sz="1800" dirty="0"/>
          </a:p>
          <a:p>
            <a:pPr marL="742950" marR="0" lvl="1" indent="-304800" algn="l" rtl="0">
              <a:spcAft>
                <a:spcPts val="1200"/>
              </a:spcAft>
              <a:buClr>
                <a:srgbClr val="161645"/>
              </a:buClr>
              <a:buSzPts val="1800"/>
              <a:buChar char="○"/>
            </a:pPr>
            <a:r>
              <a:rPr lang="en-US" sz="1800" i="0" u="none" strike="noStrike" cap="none" dirty="0">
                <a:solidFill>
                  <a:srgbClr val="0F243E"/>
                </a:solidFill>
              </a:rPr>
              <a:t>Joint Service Transcript</a:t>
            </a:r>
            <a:endParaRPr sz="1800" dirty="0"/>
          </a:p>
          <a:p>
            <a:pPr marL="742950" marR="0" lvl="1" indent="-304800" algn="l" rtl="0">
              <a:spcAft>
                <a:spcPts val="1200"/>
              </a:spcAft>
              <a:buClr>
                <a:srgbClr val="161645"/>
              </a:buClr>
              <a:buSzPts val="1800"/>
              <a:buChar char="○"/>
            </a:pPr>
            <a:r>
              <a:rPr lang="en-US" sz="1800" i="0" u="none" strike="noStrike" cap="none" dirty="0">
                <a:solidFill>
                  <a:srgbClr val="0F243E"/>
                </a:solidFill>
              </a:rPr>
              <a:t>SAT/ACT Scores </a:t>
            </a:r>
            <a:endParaRPr sz="1800" dirty="0">
              <a:solidFill>
                <a:srgbClr val="0F243E"/>
              </a:solidFill>
            </a:endParaRPr>
          </a:p>
          <a:p>
            <a:pPr marL="742950" marR="0" lvl="1" indent="-304800" algn="l" rtl="0">
              <a:spcAft>
                <a:spcPts val="1200"/>
              </a:spcAft>
              <a:buClr>
                <a:srgbClr val="161645"/>
              </a:buClr>
              <a:buSzPts val="1800"/>
              <a:buChar char="○"/>
            </a:pPr>
            <a:r>
              <a:rPr lang="en-US" sz="1800" dirty="0">
                <a:solidFill>
                  <a:srgbClr val="0F243E"/>
                </a:solidFill>
              </a:rPr>
              <a:t>Continued education since high school is vital</a:t>
            </a:r>
            <a:endParaRPr sz="1800" dirty="0">
              <a:solidFill>
                <a:srgbClr val="0F243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USNA Life</a:t>
            </a:r>
            <a:endParaRPr/>
          </a:p>
        </p:txBody>
      </p:sp>
      <p:sp>
        <p:nvSpPr>
          <p:cNvPr id="161" name="Google Shape;161;p1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8</a:t>
            </a:fld>
            <a:endParaRPr/>
          </a:p>
        </p:txBody>
      </p:sp>
      <p:sp>
        <p:nvSpPr>
          <p:cNvPr id="162" name="Google Shape;162;p17"/>
          <p:cNvSpPr txBox="1">
            <a:spLocks noGrp="1"/>
          </p:cNvSpPr>
          <p:nvPr>
            <p:ph type="body" idx="1"/>
          </p:nvPr>
        </p:nvSpPr>
        <p:spPr>
          <a:xfrm>
            <a:off x="76200" y="1005850"/>
            <a:ext cx="8991600" cy="5699700"/>
          </a:xfrm>
          <a:prstGeom prst="rect">
            <a:avLst/>
          </a:prstGeom>
          <a:noFill/>
          <a:ln>
            <a:noFill/>
          </a:ln>
        </p:spPr>
        <p:txBody>
          <a:bodyPr spcFirstLastPara="1" wrap="square" lIns="91425" tIns="45700" rIns="91425" bIns="45700" anchor="t" anchorCtr="0">
            <a:noAutofit/>
          </a:bodyPr>
          <a:lstStyle/>
          <a:p>
            <a:pPr marL="225425" lvl="0" indent="-225425" algn="l" rtl="0">
              <a:spcBef>
                <a:spcPts val="0"/>
              </a:spcBef>
              <a:spcAft>
                <a:spcPts val="1200"/>
              </a:spcAft>
              <a:buSzPts val="1800"/>
              <a:buChar char="➢"/>
            </a:pPr>
            <a:r>
              <a:rPr lang="en-US" sz="1800" dirty="0">
                <a:latin typeface="+mj-lt"/>
              </a:rPr>
              <a:t> Four Years designed to push you beyond perceived limits</a:t>
            </a:r>
            <a:endParaRPr sz="1800" dirty="0">
              <a:latin typeface="+mj-lt"/>
            </a:endParaRPr>
          </a:p>
          <a:p>
            <a:pPr marL="225425" lvl="0" indent="-225425" algn="l" rtl="0">
              <a:spcBef>
                <a:spcPts val="0"/>
              </a:spcBef>
              <a:spcAft>
                <a:spcPts val="1200"/>
              </a:spcAft>
              <a:buSzPts val="1800"/>
              <a:buChar char="➢"/>
            </a:pPr>
            <a:r>
              <a:rPr lang="en-US" sz="1800" dirty="0">
                <a:latin typeface="+mj-lt"/>
              </a:rPr>
              <a:t> Plebe Summer (8-weeks), Summer Cruises (i.e. PROTRAMID)</a:t>
            </a:r>
            <a:endParaRPr sz="1800" dirty="0">
              <a:latin typeface="+mj-lt"/>
            </a:endParaRPr>
          </a:p>
          <a:p>
            <a:pPr marL="225425" lvl="0" indent="-225425" algn="l" rtl="0">
              <a:spcBef>
                <a:spcPts val="0"/>
              </a:spcBef>
              <a:spcAft>
                <a:spcPts val="1200"/>
              </a:spcAft>
              <a:buSzPts val="1800"/>
              <a:buChar char="➢"/>
            </a:pPr>
            <a:r>
              <a:rPr lang="en-US" sz="1800" dirty="0">
                <a:latin typeface="+mj-lt"/>
              </a:rPr>
              <a:t> More than 100 Extracurriculars</a:t>
            </a:r>
            <a:endParaRPr sz="1800" dirty="0">
              <a:latin typeface="+mj-lt"/>
            </a:endParaRPr>
          </a:p>
          <a:p>
            <a:pPr marL="225425" lvl="0" indent="-225425" algn="l" rtl="0">
              <a:spcBef>
                <a:spcPts val="0"/>
              </a:spcBef>
              <a:spcAft>
                <a:spcPts val="1200"/>
              </a:spcAft>
              <a:buSzPts val="1800"/>
              <a:buChar char="➢"/>
            </a:pPr>
            <a:r>
              <a:rPr lang="en-US" sz="1800" dirty="0">
                <a:latin typeface="+mj-lt"/>
              </a:rPr>
              <a:t> Typical Weekday Schedule:</a:t>
            </a:r>
            <a:endParaRPr sz="1800" dirty="0">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5:30 a.m. Arise for personal fitness workout (optional)</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6:30 a.m. Reveille (all hands out of bed)</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6:30 - 7:00 a.m. Special instruction period for plebes</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7:00 a.m. Morning meal formation</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7:15 a.m. Morning meal</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7:55 - 11:45 a.m. Four class periods, 50 minutes each</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12:05 p.m. Noon meal formation</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12:10 p.m. Noon meal</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12:50 - 1:20 p.m. Company training time</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1:30 - 3:30 p.m. Fifth and sixth class periods</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3:45 - 6:00 p.m. Varsity and intramural athletics, extracurricular and personal activities; drill and parades twice weekly in the fall and spring</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6:30 - 7:15 p.m. Evening Meal</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8:00 - 11:00 p.m. Study period</a:t>
            </a:r>
            <a:endParaRPr sz="1200" dirty="0">
              <a:solidFill>
                <a:srgbClr val="575757"/>
              </a:solidFill>
              <a:latin typeface="+mj-lt"/>
            </a:endParaRPr>
          </a:p>
          <a:p>
            <a:pPr marL="1139825" lvl="2" indent="-215900" algn="l" rtl="0">
              <a:lnSpc>
                <a:spcPct val="145000"/>
              </a:lnSpc>
              <a:spcBef>
                <a:spcPts val="0"/>
              </a:spcBef>
              <a:spcAft>
                <a:spcPts val="0"/>
              </a:spcAft>
              <a:buClr>
                <a:srgbClr val="575757"/>
              </a:buClr>
              <a:buSzPts val="1200"/>
              <a:buFont typeface="Courier New" panose="02070309020205020404" pitchFamily="49" charset="0"/>
              <a:buChar char="o"/>
            </a:pPr>
            <a:r>
              <a:rPr lang="en-US" sz="1200" dirty="0">
                <a:solidFill>
                  <a:srgbClr val="575757"/>
                </a:solidFill>
                <a:latin typeface="+mj-lt"/>
              </a:rPr>
              <a:t>Midnight. Taps for all midshipmen</a:t>
            </a:r>
            <a:endParaRPr sz="1200" dirty="0">
              <a:solidFill>
                <a:srgbClr val="575757"/>
              </a:solidFill>
              <a:latin typeface="+mj-lt"/>
            </a:endParaRPr>
          </a:p>
          <a:p>
            <a:pPr marL="688975" lvl="0" indent="0" algn="l" rtl="0">
              <a:lnSpc>
                <a:spcPct val="90000"/>
              </a:lnSpc>
              <a:spcBef>
                <a:spcPts val="1700"/>
              </a:spcBef>
              <a:spcAft>
                <a:spcPts val="0"/>
              </a:spcAft>
              <a:buNone/>
            </a:pPr>
            <a:endParaRPr dirty="0"/>
          </a:p>
          <a:p>
            <a:pPr marL="0" lvl="0" indent="0" algn="l" rtl="0">
              <a:lnSpc>
                <a:spcPct val="90000"/>
              </a:lnSpc>
              <a:spcBef>
                <a:spcPts val="1200"/>
              </a:spcBef>
              <a:spcAft>
                <a:spcPts val="0"/>
              </a:spcAft>
              <a:buNone/>
            </a:pPr>
            <a:endParaRPr dirty="0"/>
          </a:p>
          <a:p>
            <a:pPr marL="225425" lvl="0" indent="-111125" algn="l" rtl="0">
              <a:spcBef>
                <a:spcPts val="1000"/>
              </a:spcBef>
              <a:spcAft>
                <a:spcPts val="0"/>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2060"/>
              </a:buClr>
              <a:buSzPts val="2800"/>
              <a:buFont typeface="Arial"/>
              <a:buNone/>
            </a:pPr>
            <a:r>
              <a:rPr lang="en-US"/>
              <a:t>USNA Reference and Contacts</a:t>
            </a:r>
            <a:endParaRPr/>
          </a:p>
        </p:txBody>
      </p:sp>
      <p:sp>
        <p:nvSpPr>
          <p:cNvPr id="168" name="Google Shape;168;p1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sp>
        <p:nvSpPr>
          <p:cNvPr id="169" name="Google Shape;169;p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algn="l" rtl="0">
              <a:spcBef>
                <a:spcPts val="0"/>
              </a:spcBef>
              <a:spcAft>
                <a:spcPts val="0"/>
              </a:spcAft>
              <a:buSzPts val="1800"/>
              <a:buFont typeface="Wingdings" panose="05000000000000000000" pitchFamily="2" charset="2"/>
              <a:buChar char="Ø"/>
            </a:pPr>
            <a:r>
              <a:rPr lang="en-US" dirty="0">
                <a:latin typeface="+mj-lt"/>
              </a:rPr>
              <a:t>References</a:t>
            </a:r>
            <a:endParaRPr dirty="0">
              <a:latin typeface="+mj-lt"/>
            </a:endParaRPr>
          </a:p>
          <a:p>
            <a:pPr marL="762000" lvl="1" indent="-342900" algn="l" rtl="0">
              <a:spcBef>
                <a:spcPts val="1000"/>
              </a:spcBef>
              <a:spcAft>
                <a:spcPts val="0"/>
              </a:spcAft>
              <a:buSzPts val="1800"/>
              <a:buFont typeface="Courier New" panose="02070309020205020404" pitchFamily="49" charset="0"/>
              <a:buChar char="o"/>
            </a:pPr>
            <a:r>
              <a:rPr lang="en-US" dirty="0">
                <a:latin typeface="+mj-lt"/>
                <a:ea typeface="Calibri"/>
                <a:cs typeface="Arial" panose="020B0604020202020204" pitchFamily="34" charset="0"/>
                <a:sym typeface="Calibri"/>
              </a:rPr>
              <a:t>ALNAV  077/20 Enlisted Applications to the U.S. Naval Academy</a:t>
            </a:r>
            <a:endParaRPr dirty="0">
              <a:latin typeface="+mj-lt"/>
              <a:ea typeface="Calibri"/>
              <a:cs typeface="Arial" panose="020B0604020202020204" pitchFamily="34" charset="0"/>
              <a:sym typeface="Calibri"/>
            </a:endParaRPr>
          </a:p>
          <a:p>
            <a:pPr marL="762000" lvl="1" indent="-342900">
              <a:buSzPts val="1800"/>
              <a:buFont typeface="Courier New" panose="02070309020205020404" pitchFamily="49" charset="0"/>
              <a:buChar char="o"/>
            </a:pPr>
            <a:r>
              <a:rPr lang="en-US" dirty="0">
                <a:latin typeface="+mj-lt"/>
                <a:ea typeface="Calibri"/>
                <a:cs typeface="Arial" panose="020B0604020202020204" pitchFamily="34" charset="0"/>
                <a:sym typeface="Calibri"/>
              </a:rPr>
              <a:t>OPNAV 1420.1B Enlisted to Officer Commissioning Programs Application Admin Manual</a:t>
            </a:r>
          </a:p>
          <a:p>
            <a:pPr marL="762000" lvl="1" indent="-342900">
              <a:buSzPts val="1800"/>
              <a:buFont typeface="Courier New" panose="02070309020205020404" pitchFamily="49" charset="0"/>
              <a:buChar char="o"/>
            </a:pPr>
            <a:r>
              <a:rPr lang="en-US" dirty="0">
                <a:latin typeface="+mj-lt"/>
                <a:hlinkClick r:id="rId3"/>
              </a:rPr>
              <a:t>https://www.usna.edu/Admissions/Apply/Active-Duty-Service-Applicants.php</a:t>
            </a:r>
            <a:endParaRPr lang="en-US" dirty="0">
              <a:latin typeface="+mj-lt"/>
            </a:endParaRPr>
          </a:p>
          <a:p>
            <a:pPr marL="688975" lvl="0" indent="0" algn="l" rtl="0">
              <a:spcBef>
                <a:spcPts val="1000"/>
              </a:spcBef>
              <a:spcAft>
                <a:spcPts val="0"/>
              </a:spcAft>
              <a:buNone/>
            </a:pPr>
            <a:endParaRPr sz="2000" cap="small" dirty="0">
              <a:latin typeface="+mj-lt"/>
              <a:ea typeface="Calibri"/>
              <a:cs typeface="Arial" panose="020B0604020202020204" pitchFamily="34" charset="0"/>
              <a:sym typeface="Calibri"/>
            </a:endParaRPr>
          </a:p>
          <a:p>
            <a:pPr marL="342900" lvl="0" algn="l" rtl="0">
              <a:spcBef>
                <a:spcPts val="1000"/>
              </a:spcBef>
              <a:spcAft>
                <a:spcPts val="0"/>
              </a:spcAft>
              <a:buSzPts val="1800"/>
              <a:buFont typeface="Wingdings" panose="05000000000000000000" pitchFamily="2" charset="2"/>
              <a:buChar char="Ø"/>
            </a:pPr>
            <a:r>
              <a:rPr lang="en-US" sz="2000" dirty="0">
                <a:latin typeface="+mj-lt"/>
                <a:ea typeface="Calibri"/>
                <a:cs typeface="Arial" panose="020B0604020202020204" pitchFamily="34" charset="0"/>
                <a:sym typeface="Calibri"/>
              </a:rPr>
              <a:t>Contact</a:t>
            </a:r>
            <a:endParaRPr sz="2000" dirty="0">
              <a:latin typeface="+mj-lt"/>
              <a:ea typeface="Calibri"/>
              <a:cs typeface="Arial" panose="020B0604020202020204" pitchFamily="34" charset="0"/>
              <a:sym typeface="Calibri"/>
            </a:endParaRPr>
          </a:p>
          <a:p>
            <a:pPr marL="762000" lvl="1" indent="-342900" algn="l" rtl="0">
              <a:lnSpc>
                <a:spcPct val="90000"/>
              </a:lnSpc>
              <a:spcBef>
                <a:spcPts val="1160"/>
              </a:spcBef>
              <a:spcAft>
                <a:spcPts val="0"/>
              </a:spcAft>
              <a:buSzPts val="1800"/>
              <a:buFont typeface="Courier New" panose="02070309020205020404" pitchFamily="49" charset="0"/>
              <a:buChar char="o"/>
            </a:pPr>
            <a:r>
              <a:rPr lang="en-US" dirty="0">
                <a:latin typeface="+mj-lt"/>
                <a:ea typeface="Calibri"/>
                <a:cs typeface="Arial" panose="020B0604020202020204" pitchFamily="34" charset="0"/>
                <a:sym typeface="Calibri"/>
              </a:rPr>
              <a:t>Commercial: (410) 293-1839/DSN 281</a:t>
            </a:r>
            <a:endParaRPr dirty="0">
              <a:latin typeface="+mj-lt"/>
              <a:ea typeface="Calibri"/>
              <a:cs typeface="Arial" panose="020B0604020202020204" pitchFamily="34" charset="0"/>
              <a:sym typeface="Calibri"/>
            </a:endParaRPr>
          </a:p>
          <a:p>
            <a:pPr marL="762000" lvl="1" indent="-342900" algn="l" rtl="0">
              <a:lnSpc>
                <a:spcPct val="90000"/>
              </a:lnSpc>
              <a:spcBef>
                <a:spcPts val="1160"/>
              </a:spcBef>
              <a:spcAft>
                <a:spcPts val="0"/>
              </a:spcAft>
              <a:buSzPts val="1800"/>
              <a:buFont typeface="Courier New" panose="02070309020205020404" pitchFamily="49" charset="0"/>
              <a:buChar char="o"/>
            </a:pPr>
            <a:r>
              <a:rPr lang="en-US" dirty="0">
                <a:latin typeface="+mj-lt"/>
                <a:ea typeface="Calibri"/>
                <a:cs typeface="Arial" panose="020B0604020202020204" pitchFamily="34" charset="0"/>
                <a:sym typeface="Calibri"/>
              </a:rPr>
              <a:t>Email:  Bland@usna.edu</a:t>
            </a:r>
            <a:endParaRPr dirty="0">
              <a:latin typeface="+mj-lt"/>
              <a:ea typeface="Calibri"/>
              <a:cs typeface="Arial" panose="020B0604020202020204" pitchFamily="34" charset="0"/>
              <a:sym typeface="Calibri"/>
            </a:endParaRPr>
          </a:p>
          <a:p>
            <a:pPr marL="762000" lvl="1" indent="-342900" algn="l" rtl="0">
              <a:lnSpc>
                <a:spcPct val="90000"/>
              </a:lnSpc>
              <a:spcBef>
                <a:spcPts val="1160"/>
              </a:spcBef>
              <a:spcAft>
                <a:spcPts val="0"/>
              </a:spcAft>
              <a:buSzPts val="1800"/>
              <a:buFont typeface="Courier New" panose="02070309020205020404" pitchFamily="49" charset="0"/>
              <a:buChar char="o"/>
            </a:pPr>
            <a:r>
              <a:rPr lang="en-US" dirty="0">
                <a:latin typeface="+mj-lt"/>
                <a:ea typeface="Calibri"/>
                <a:cs typeface="Arial" panose="020B0604020202020204" pitchFamily="34" charset="0"/>
                <a:sym typeface="Calibri"/>
              </a:rPr>
              <a:t>Website:  http://www.usna.edu/Admissions/Steps-for-Admission/Active-Duty-Service-Applicants.php.</a:t>
            </a:r>
            <a:endParaRPr dirty="0">
              <a:latin typeface="+mj-lt"/>
              <a:ea typeface="Calibri"/>
              <a:cs typeface="Arial" panose="020B0604020202020204" pitchFamily="34" charset="0"/>
              <a:sym typeface="Calibri"/>
            </a:endParaRPr>
          </a:p>
          <a:p>
            <a:pPr marL="688975" lvl="0" indent="0" algn="l" rtl="0">
              <a:lnSpc>
                <a:spcPct val="90000"/>
              </a:lnSpc>
              <a:spcBef>
                <a:spcPts val="1160"/>
              </a:spcBef>
              <a:spcAft>
                <a:spcPts val="0"/>
              </a:spcAft>
              <a:buNone/>
            </a:pPr>
            <a:endParaRPr sz="1600" dirty="0"/>
          </a:p>
          <a:p>
            <a:pPr marL="457200" lvl="1" indent="0" algn="l" rtl="0">
              <a:spcBef>
                <a:spcPts val="1000"/>
              </a:spcBef>
              <a:spcAft>
                <a:spcPts val="0"/>
              </a:spcAft>
              <a:buSzPts val="1500"/>
              <a:buNone/>
            </a:pPr>
            <a:endParaRPr dirty="0"/>
          </a:p>
        </p:txBody>
      </p:sp>
    </p:spTree>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1126</TotalTime>
  <Words>4468</Words>
  <Application>Microsoft Office PowerPoint</Application>
  <PresentationFormat>On-screen Show (4:3)</PresentationFormat>
  <Paragraphs>572</Paragraphs>
  <Slides>37</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Courier New</vt:lpstr>
      <vt:lpstr>Noto Sans Symbols</vt:lpstr>
      <vt:lpstr>Trebuchet MS</vt:lpstr>
      <vt:lpstr>Wingdings</vt:lpstr>
      <vt:lpstr>Wingdings 3</vt:lpstr>
      <vt:lpstr>Facet</vt:lpstr>
      <vt:lpstr>PowerPoint Presentation</vt:lpstr>
      <vt:lpstr>Agenda</vt:lpstr>
      <vt:lpstr>(U) General Program Comparison</vt:lpstr>
      <vt:lpstr>General Program Comparison Cont.</vt:lpstr>
      <vt:lpstr>Naval Academy</vt:lpstr>
      <vt:lpstr>Naval Academy</vt:lpstr>
      <vt:lpstr>Selection Board Emphasis</vt:lpstr>
      <vt:lpstr>USNA Life</vt:lpstr>
      <vt:lpstr>USNA Reference and Contacts</vt:lpstr>
      <vt:lpstr>Seaman to Admiral (STA) 21</vt:lpstr>
      <vt:lpstr>STA21 Application</vt:lpstr>
      <vt:lpstr>STA21 Application Cont.</vt:lpstr>
      <vt:lpstr>STA-21 Interview Appraisal Board</vt:lpstr>
      <vt:lpstr>Selection Board Emphasis</vt:lpstr>
      <vt:lpstr>Post Selection</vt:lpstr>
      <vt:lpstr>STA21 Reference and Contact</vt:lpstr>
      <vt:lpstr>Officer Candidate School (OCS)</vt:lpstr>
      <vt:lpstr>Training &amp; Requirements</vt:lpstr>
      <vt:lpstr>Application</vt:lpstr>
      <vt:lpstr>References</vt:lpstr>
      <vt:lpstr>LDO &amp; CWO</vt:lpstr>
      <vt:lpstr>LDO/CWO Updates</vt:lpstr>
      <vt:lpstr>PowerPoint Presentation</vt:lpstr>
      <vt:lpstr>LDO/CWO Timeline</vt:lpstr>
      <vt:lpstr>LDO/CWO FACTS</vt:lpstr>
      <vt:lpstr>Aerial Vehicle Operator (7371- WO1)</vt:lpstr>
      <vt:lpstr>LDO/CWO References</vt:lpstr>
      <vt:lpstr>Direct Commission Officer</vt:lpstr>
      <vt:lpstr>Direct Commission Officer (Reserves &amp; DA)</vt:lpstr>
      <vt:lpstr>PowerPoint Presentation</vt:lpstr>
      <vt:lpstr>Enlisted Medical Programs Comparison</vt:lpstr>
      <vt:lpstr>    Enlisted Medical Program Comparison</vt:lpstr>
      <vt:lpstr>Medical Programs Comparison</vt:lpstr>
      <vt:lpstr>Medical Program Comparison Cont.</vt:lpstr>
      <vt:lpstr>Common Characteristics of Selected Medical Applicants</vt:lpstr>
      <vt:lpstr>In Summary...</vt:lpstr>
      <vt:lpstr>For More information about the San Diego National Naval Officers Association, Please visit our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Twylala Arbuckle</dc:creator>
  <cp:lastModifiedBy>Twylala Arbuckle</cp:lastModifiedBy>
  <cp:revision>57</cp:revision>
  <cp:lastPrinted>2021-05-17T09:24:57Z</cp:lastPrinted>
  <dcterms:created xsi:type="dcterms:W3CDTF">2020-06-16T21:27:14Z</dcterms:created>
  <dcterms:modified xsi:type="dcterms:W3CDTF">2021-05-19T05:09:08Z</dcterms:modified>
</cp:coreProperties>
</file>